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53"/>
  </p:notesMasterIdLst>
  <p:handoutMasterIdLst>
    <p:handoutMasterId r:id="rId54"/>
  </p:handoutMasterIdLst>
  <p:sldIdLst>
    <p:sldId id="268" r:id="rId10"/>
    <p:sldId id="315" r:id="rId11"/>
    <p:sldId id="316" r:id="rId12"/>
    <p:sldId id="317" r:id="rId13"/>
    <p:sldId id="318" r:id="rId14"/>
    <p:sldId id="319" r:id="rId15"/>
    <p:sldId id="320" r:id="rId16"/>
    <p:sldId id="322" r:id="rId17"/>
    <p:sldId id="321" r:id="rId18"/>
    <p:sldId id="294" r:id="rId19"/>
    <p:sldId id="304" r:id="rId20"/>
    <p:sldId id="310" r:id="rId21"/>
    <p:sldId id="296" r:id="rId22"/>
    <p:sldId id="270" r:id="rId23"/>
    <p:sldId id="271" r:id="rId24"/>
    <p:sldId id="272" r:id="rId25"/>
    <p:sldId id="273" r:id="rId26"/>
    <p:sldId id="297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95" r:id="rId35"/>
    <p:sldId id="281" r:id="rId36"/>
    <p:sldId id="312" r:id="rId37"/>
    <p:sldId id="282" r:id="rId38"/>
    <p:sldId id="283" r:id="rId39"/>
    <p:sldId id="285" r:id="rId40"/>
    <p:sldId id="311" r:id="rId41"/>
    <p:sldId id="286" r:id="rId42"/>
    <p:sldId id="287" r:id="rId43"/>
    <p:sldId id="299" r:id="rId44"/>
    <p:sldId id="313" r:id="rId45"/>
    <p:sldId id="289" r:id="rId46"/>
    <p:sldId id="288" r:id="rId47"/>
    <p:sldId id="302" r:id="rId48"/>
    <p:sldId id="300" r:id="rId49"/>
    <p:sldId id="301" r:id="rId50"/>
    <p:sldId id="303" r:id="rId51"/>
    <p:sldId id="298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5" autoAdjust="0"/>
    <p:restoredTop sz="91360" autoAdjust="0"/>
  </p:normalViewPr>
  <p:slideViewPr>
    <p:cSldViewPr snapToGrid="0">
      <p:cViewPr varScale="1">
        <p:scale>
          <a:sx n="98" d="100"/>
          <a:sy n="98" d="100"/>
        </p:scale>
        <p:origin x="8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D013-1843-4543-A8D6-4BF3CFACDA4F}" type="doc">
      <dgm:prSet loTypeId="urn:microsoft.com/office/officeart/2005/8/layout/chevron2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92C7617-C827-A248-9830-DB88DEB93634}">
      <dgm:prSet phldrT="[Text]"/>
      <dgm:spPr/>
      <dgm:t>
        <a:bodyPr/>
        <a:lstStyle/>
        <a:p>
          <a:pPr algn="ctr"/>
          <a:r>
            <a:rPr lang="en-US" dirty="0" smtClean="0"/>
            <a:t>C</a:t>
          </a:r>
          <a:endParaRPr lang="en-US" dirty="0"/>
        </a:p>
      </dgm:t>
    </dgm:pt>
    <dgm:pt modelId="{63715A2C-F682-C745-9641-427DCC46074C}" type="parTrans" cxnId="{FD00E974-02AC-8A48-9D51-8F554E60D551}">
      <dgm:prSet/>
      <dgm:spPr/>
      <dgm:t>
        <a:bodyPr/>
        <a:lstStyle/>
        <a:p>
          <a:endParaRPr lang="en-US"/>
        </a:p>
      </dgm:t>
    </dgm:pt>
    <dgm:pt modelId="{A4FA2F88-495F-9244-9DD7-72C924EF0995}" type="sibTrans" cxnId="{FD00E974-02AC-8A48-9D51-8F554E60D551}">
      <dgm:prSet/>
      <dgm:spPr/>
      <dgm:t>
        <a:bodyPr/>
        <a:lstStyle/>
        <a:p>
          <a:endParaRPr lang="en-US"/>
        </a:p>
      </dgm:t>
    </dgm:pt>
    <dgm:pt modelId="{02F5A7D2-5CD4-8D40-81FA-9BBB4FF083F8}">
      <dgm:prSet phldrT="[Text]" custT="1"/>
      <dgm:spPr/>
      <dgm:t>
        <a:bodyPr/>
        <a:lstStyle/>
        <a:p>
          <a:r>
            <a:rPr lang="en-US" sz="2400" b="1" i="0" dirty="0" smtClean="0"/>
            <a:t>The Card</a:t>
          </a:r>
          <a:endParaRPr lang="en-US" sz="2400" b="1" i="0" dirty="0"/>
        </a:p>
      </dgm:t>
    </dgm:pt>
    <dgm:pt modelId="{2D14937B-AE78-754C-8484-7289C380470A}" type="parTrans" cxnId="{1509244B-3367-5E43-84C6-54FF05E8D5E4}">
      <dgm:prSet/>
      <dgm:spPr/>
      <dgm:t>
        <a:bodyPr/>
        <a:lstStyle/>
        <a:p>
          <a:endParaRPr lang="en-US"/>
        </a:p>
      </dgm:t>
    </dgm:pt>
    <dgm:pt modelId="{6E66E2B1-D0B3-6E49-A28B-136126DECDBC}" type="sibTrans" cxnId="{1509244B-3367-5E43-84C6-54FF05E8D5E4}">
      <dgm:prSet/>
      <dgm:spPr/>
      <dgm:t>
        <a:bodyPr/>
        <a:lstStyle/>
        <a:p>
          <a:endParaRPr lang="en-US"/>
        </a:p>
      </dgm:t>
    </dgm:pt>
    <dgm:pt modelId="{5869CADE-785E-EA4E-AF47-3B63A7A9FEEE}">
      <dgm:prSet phldrT="[Text]"/>
      <dgm:spPr/>
      <dgm:t>
        <a:bodyPr/>
        <a:lstStyle/>
        <a:p>
          <a:pPr algn="ctr"/>
          <a:r>
            <a:rPr lang="en-US" dirty="0" smtClean="0"/>
            <a:t>C</a:t>
          </a:r>
          <a:endParaRPr lang="en-US" dirty="0"/>
        </a:p>
      </dgm:t>
    </dgm:pt>
    <dgm:pt modelId="{B78BB945-B353-714E-BFB1-8761AD1D28B3}" type="parTrans" cxnId="{DEEEE16D-E60E-014E-B562-FD2DF1A8D774}">
      <dgm:prSet/>
      <dgm:spPr/>
      <dgm:t>
        <a:bodyPr/>
        <a:lstStyle/>
        <a:p>
          <a:endParaRPr lang="en-US"/>
        </a:p>
      </dgm:t>
    </dgm:pt>
    <dgm:pt modelId="{8A0D179F-83F7-B048-9A73-210978F49AD4}" type="sibTrans" cxnId="{DEEEE16D-E60E-014E-B562-FD2DF1A8D774}">
      <dgm:prSet/>
      <dgm:spPr/>
      <dgm:t>
        <a:bodyPr/>
        <a:lstStyle/>
        <a:p>
          <a:endParaRPr lang="en-US"/>
        </a:p>
      </dgm:t>
    </dgm:pt>
    <dgm:pt modelId="{DEEAAD72-B0BD-614B-8ADE-CF6461339B81}">
      <dgm:prSet phldrT="[Text]" custT="1"/>
      <dgm:spPr/>
      <dgm:t>
        <a:bodyPr/>
        <a:lstStyle/>
        <a:p>
          <a:r>
            <a:rPr lang="en-US" sz="2400" b="1" i="1" dirty="0" smtClean="0"/>
            <a:t>Conversation</a:t>
          </a:r>
          <a:endParaRPr lang="en-US" sz="2000" b="0" i="0" dirty="0"/>
        </a:p>
      </dgm:t>
    </dgm:pt>
    <dgm:pt modelId="{59F5C23B-7291-5A4A-85B2-8A656E2C4016}" type="parTrans" cxnId="{74CEA908-2D8F-4A43-B1A4-91A7207252CC}">
      <dgm:prSet/>
      <dgm:spPr/>
      <dgm:t>
        <a:bodyPr/>
        <a:lstStyle/>
        <a:p>
          <a:endParaRPr lang="en-US"/>
        </a:p>
      </dgm:t>
    </dgm:pt>
    <dgm:pt modelId="{D603A5AC-F130-F343-AA3F-741DB1D280BE}" type="sibTrans" cxnId="{74CEA908-2D8F-4A43-B1A4-91A7207252CC}">
      <dgm:prSet/>
      <dgm:spPr/>
      <dgm:t>
        <a:bodyPr/>
        <a:lstStyle/>
        <a:p>
          <a:endParaRPr lang="en-US"/>
        </a:p>
      </dgm:t>
    </dgm:pt>
    <dgm:pt modelId="{88A516C7-4CFB-8C44-8183-E693D0F357C1}">
      <dgm:prSet phldrT="[Text]"/>
      <dgm:spPr/>
      <dgm:t>
        <a:bodyPr/>
        <a:lstStyle/>
        <a:p>
          <a:pPr algn="ctr"/>
          <a:r>
            <a:rPr lang="en-US" dirty="0" smtClean="0"/>
            <a:t>C</a:t>
          </a:r>
          <a:endParaRPr lang="en-US" dirty="0"/>
        </a:p>
      </dgm:t>
    </dgm:pt>
    <dgm:pt modelId="{03A3CDF8-F174-604F-B83B-4BA52A8D7F7F}" type="parTrans" cxnId="{21BD2D7A-4CBF-8C4B-816D-482DBC2D5F70}">
      <dgm:prSet/>
      <dgm:spPr/>
      <dgm:t>
        <a:bodyPr/>
        <a:lstStyle/>
        <a:p>
          <a:endParaRPr lang="en-US"/>
        </a:p>
      </dgm:t>
    </dgm:pt>
    <dgm:pt modelId="{ADE825C7-7CF4-7E48-9EC9-76293B157B78}" type="sibTrans" cxnId="{21BD2D7A-4CBF-8C4B-816D-482DBC2D5F70}">
      <dgm:prSet/>
      <dgm:spPr/>
      <dgm:t>
        <a:bodyPr/>
        <a:lstStyle/>
        <a:p>
          <a:endParaRPr lang="en-US"/>
        </a:p>
      </dgm:t>
    </dgm:pt>
    <dgm:pt modelId="{0281385D-98E8-F24C-93A7-F2F26A54AB84}">
      <dgm:prSet phldrT="[Text]" custT="1"/>
      <dgm:spPr/>
      <dgm:t>
        <a:bodyPr/>
        <a:lstStyle/>
        <a:p>
          <a:r>
            <a:rPr lang="en-US" sz="2400" b="1" i="1" dirty="0" smtClean="0"/>
            <a:t>Confirmation</a:t>
          </a:r>
          <a:endParaRPr lang="en-US" sz="2400" dirty="0"/>
        </a:p>
      </dgm:t>
    </dgm:pt>
    <dgm:pt modelId="{56CD7F95-4706-8E4B-B7B7-072AC8D36241}" type="parTrans" cxnId="{6C15709F-FAA0-8347-9B0C-14DA7C4406C6}">
      <dgm:prSet/>
      <dgm:spPr/>
      <dgm:t>
        <a:bodyPr/>
        <a:lstStyle/>
        <a:p>
          <a:endParaRPr lang="en-US"/>
        </a:p>
      </dgm:t>
    </dgm:pt>
    <dgm:pt modelId="{3FAF7508-26FE-DA4E-8E84-A35398DD0F24}" type="sibTrans" cxnId="{6C15709F-FAA0-8347-9B0C-14DA7C4406C6}">
      <dgm:prSet/>
      <dgm:spPr/>
      <dgm:t>
        <a:bodyPr/>
        <a:lstStyle/>
        <a:p>
          <a:endParaRPr lang="en-US"/>
        </a:p>
      </dgm:t>
    </dgm:pt>
    <dgm:pt modelId="{743DF76A-D755-344D-A7B8-1D808076F38E}">
      <dgm:prSet phldrT="[Text]" custT="1"/>
      <dgm:spPr/>
      <dgm:t>
        <a:bodyPr/>
        <a:lstStyle/>
        <a:p>
          <a:r>
            <a:rPr lang="en-US" sz="2400" b="0" i="0" dirty="0" smtClean="0"/>
            <a:t>User stories are frequently written on 3x5 cards</a:t>
          </a:r>
          <a:endParaRPr lang="en-US" sz="2400" b="0" i="0" dirty="0"/>
        </a:p>
      </dgm:t>
    </dgm:pt>
    <dgm:pt modelId="{46B5C114-64E1-1547-B50F-EE62CAF9641D}" type="parTrans" cxnId="{BBA23880-B269-0043-B99E-312026D27BE0}">
      <dgm:prSet/>
      <dgm:spPr/>
      <dgm:t>
        <a:bodyPr/>
        <a:lstStyle/>
        <a:p>
          <a:endParaRPr lang="en-US"/>
        </a:p>
      </dgm:t>
    </dgm:pt>
    <dgm:pt modelId="{466B3970-3634-7049-BEA0-B5F3E76B2119}" type="sibTrans" cxnId="{BBA23880-B269-0043-B99E-312026D27BE0}">
      <dgm:prSet/>
      <dgm:spPr/>
      <dgm:t>
        <a:bodyPr/>
        <a:lstStyle/>
        <a:p>
          <a:endParaRPr lang="en-US"/>
        </a:p>
      </dgm:t>
    </dgm:pt>
    <dgm:pt modelId="{8E05D177-6EB1-9A42-88A3-FECEABC1D24C}">
      <dgm:prSet phldrT="[Text]" custT="1"/>
      <dgm:spPr/>
      <dgm:t>
        <a:bodyPr/>
        <a:lstStyle/>
        <a:p>
          <a:r>
            <a:rPr lang="en-US" sz="2000" b="0" i="0" dirty="0" smtClean="0"/>
            <a:t>A user story is a promise of a conversation between the customer and developers</a:t>
          </a:r>
          <a:endParaRPr lang="en-US" sz="2000" b="0" i="0" dirty="0"/>
        </a:p>
      </dgm:t>
    </dgm:pt>
    <dgm:pt modelId="{0728F1F8-6D1C-2544-B7D9-AC4C9A2E3398}" type="parTrans" cxnId="{32659369-5451-AF4C-AFBD-E77FBF2A4253}">
      <dgm:prSet/>
      <dgm:spPr/>
      <dgm:t>
        <a:bodyPr/>
        <a:lstStyle/>
        <a:p>
          <a:endParaRPr lang="en-US"/>
        </a:p>
      </dgm:t>
    </dgm:pt>
    <dgm:pt modelId="{F747B9FC-BF0A-A447-96F5-C511F57B256C}" type="sibTrans" cxnId="{32659369-5451-AF4C-AFBD-E77FBF2A4253}">
      <dgm:prSet/>
      <dgm:spPr/>
      <dgm:t>
        <a:bodyPr/>
        <a:lstStyle/>
        <a:p>
          <a:endParaRPr lang="en-US"/>
        </a:p>
      </dgm:t>
    </dgm:pt>
    <dgm:pt modelId="{61C07536-1E45-A744-89CC-AA8AF33B4DF5}">
      <dgm:prSet phldrT="[Text]" custT="1"/>
      <dgm:spPr/>
      <dgm:t>
        <a:bodyPr/>
        <a:lstStyle/>
        <a:p>
          <a:r>
            <a:rPr lang="en-US" sz="2400" dirty="0" smtClean="0"/>
            <a:t>Each user story includes tests to confirm that the feature has been delivered</a:t>
          </a:r>
          <a:endParaRPr lang="en-US" sz="2400" dirty="0"/>
        </a:p>
      </dgm:t>
    </dgm:pt>
    <dgm:pt modelId="{BA0E400E-BD0A-C741-B319-28B70671A32D}" type="parTrans" cxnId="{D4C2FDB6-38BC-7248-81B4-3ADFD6D7B23F}">
      <dgm:prSet/>
      <dgm:spPr/>
      <dgm:t>
        <a:bodyPr/>
        <a:lstStyle/>
        <a:p>
          <a:endParaRPr lang="en-US"/>
        </a:p>
      </dgm:t>
    </dgm:pt>
    <dgm:pt modelId="{0F1085E4-64E9-BA40-A9C8-DC139E9039C1}" type="sibTrans" cxnId="{D4C2FDB6-38BC-7248-81B4-3ADFD6D7B23F}">
      <dgm:prSet/>
      <dgm:spPr/>
      <dgm:t>
        <a:bodyPr/>
        <a:lstStyle/>
        <a:p>
          <a:endParaRPr lang="en-US"/>
        </a:p>
      </dgm:t>
    </dgm:pt>
    <dgm:pt modelId="{7CCB98AB-586C-9E49-8CA0-89BD84E3894A}" type="pres">
      <dgm:prSet presAssocID="{05D9D013-1843-4543-A8D6-4BF3CFACDA4F}" presName="linearFlow" presStyleCnt="0">
        <dgm:presLayoutVars>
          <dgm:dir/>
          <dgm:animLvl val="lvl"/>
          <dgm:resizeHandles val="exact"/>
        </dgm:presLayoutVars>
      </dgm:prSet>
      <dgm:spPr/>
    </dgm:pt>
    <dgm:pt modelId="{5EA4D17D-E5DE-8F46-8A52-C3664129C85F}" type="pres">
      <dgm:prSet presAssocID="{C92C7617-C827-A248-9830-DB88DEB93634}" presName="composite" presStyleCnt="0"/>
      <dgm:spPr/>
    </dgm:pt>
    <dgm:pt modelId="{8CF73E48-7C40-B14C-A577-322CF5209520}" type="pres">
      <dgm:prSet presAssocID="{C92C7617-C827-A248-9830-DB88DEB9363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F62EB-152F-274F-8194-A7586E65B79B}" type="pres">
      <dgm:prSet presAssocID="{C92C7617-C827-A248-9830-DB88DEB9363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3D576-8E01-9D4C-BDF6-BA1E953C914F}" type="pres">
      <dgm:prSet presAssocID="{A4FA2F88-495F-9244-9DD7-72C924EF0995}" presName="sp" presStyleCnt="0"/>
      <dgm:spPr/>
    </dgm:pt>
    <dgm:pt modelId="{67AFFECA-2F81-394B-9DDA-DEB8DC1AF994}" type="pres">
      <dgm:prSet presAssocID="{5869CADE-785E-EA4E-AF47-3B63A7A9FEEE}" presName="composite" presStyleCnt="0"/>
      <dgm:spPr/>
    </dgm:pt>
    <dgm:pt modelId="{3F5E02C3-68F0-9443-A847-495A6C16F676}" type="pres">
      <dgm:prSet presAssocID="{5869CADE-785E-EA4E-AF47-3B63A7A9FEE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B1E769A-1151-7543-8FA1-9FB860D13645}" type="pres">
      <dgm:prSet presAssocID="{5869CADE-785E-EA4E-AF47-3B63A7A9FEE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0A50A-4894-A246-99F4-2B3829C0483E}" type="pres">
      <dgm:prSet presAssocID="{8A0D179F-83F7-B048-9A73-210978F49AD4}" presName="sp" presStyleCnt="0"/>
      <dgm:spPr/>
    </dgm:pt>
    <dgm:pt modelId="{20E18768-E80A-5D4D-A382-5F7C311C52AC}" type="pres">
      <dgm:prSet presAssocID="{88A516C7-4CFB-8C44-8183-E693D0F357C1}" presName="composite" presStyleCnt="0"/>
      <dgm:spPr/>
    </dgm:pt>
    <dgm:pt modelId="{5E971853-9415-0B45-BEA2-70057DB77EAC}" type="pres">
      <dgm:prSet presAssocID="{88A516C7-4CFB-8C44-8183-E693D0F357C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F1CB0-914F-9247-B224-E1AEC9E1316D}" type="pres">
      <dgm:prSet presAssocID="{88A516C7-4CFB-8C44-8183-E693D0F357C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EEE16D-E60E-014E-B562-FD2DF1A8D774}" srcId="{05D9D013-1843-4543-A8D6-4BF3CFACDA4F}" destId="{5869CADE-785E-EA4E-AF47-3B63A7A9FEEE}" srcOrd="1" destOrd="0" parTransId="{B78BB945-B353-714E-BFB1-8761AD1D28B3}" sibTransId="{8A0D179F-83F7-B048-9A73-210978F49AD4}"/>
    <dgm:cxn modelId="{6741605F-8ACC-C84B-A633-E1412B17F0BD}" type="presOf" srcId="{88A516C7-4CFB-8C44-8183-E693D0F357C1}" destId="{5E971853-9415-0B45-BEA2-70057DB77EAC}" srcOrd="0" destOrd="0" presId="urn:microsoft.com/office/officeart/2005/8/layout/chevron2"/>
    <dgm:cxn modelId="{3728EE33-1A15-4346-8307-35642F4A17A7}" type="presOf" srcId="{61C07536-1E45-A744-89CC-AA8AF33B4DF5}" destId="{232F1CB0-914F-9247-B224-E1AEC9E1316D}" srcOrd="0" destOrd="1" presId="urn:microsoft.com/office/officeart/2005/8/layout/chevron2"/>
    <dgm:cxn modelId="{1509244B-3367-5E43-84C6-54FF05E8D5E4}" srcId="{C92C7617-C827-A248-9830-DB88DEB93634}" destId="{02F5A7D2-5CD4-8D40-81FA-9BBB4FF083F8}" srcOrd="0" destOrd="0" parTransId="{2D14937B-AE78-754C-8484-7289C380470A}" sibTransId="{6E66E2B1-D0B3-6E49-A28B-136126DECDBC}"/>
    <dgm:cxn modelId="{BBA23880-B269-0043-B99E-312026D27BE0}" srcId="{C92C7617-C827-A248-9830-DB88DEB93634}" destId="{743DF76A-D755-344D-A7B8-1D808076F38E}" srcOrd="1" destOrd="0" parTransId="{46B5C114-64E1-1547-B50F-EE62CAF9641D}" sibTransId="{466B3970-3634-7049-BEA0-B5F3E76B2119}"/>
    <dgm:cxn modelId="{DA9D7C6A-CCC0-1D4D-9A1A-F2C8A4318FAC}" type="presOf" srcId="{C92C7617-C827-A248-9830-DB88DEB93634}" destId="{8CF73E48-7C40-B14C-A577-322CF5209520}" srcOrd="0" destOrd="0" presId="urn:microsoft.com/office/officeart/2005/8/layout/chevron2"/>
    <dgm:cxn modelId="{4A410C33-96C1-C24B-A827-D6C028DBDEAE}" type="presOf" srcId="{743DF76A-D755-344D-A7B8-1D808076F38E}" destId="{56BF62EB-152F-274F-8194-A7586E65B79B}" srcOrd="0" destOrd="1" presId="urn:microsoft.com/office/officeart/2005/8/layout/chevron2"/>
    <dgm:cxn modelId="{4D709E43-813C-9943-A767-A7A3C7F74E41}" type="presOf" srcId="{05D9D013-1843-4543-A8D6-4BF3CFACDA4F}" destId="{7CCB98AB-586C-9E49-8CA0-89BD84E3894A}" srcOrd="0" destOrd="0" presId="urn:microsoft.com/office/officeart/2005/8/layout/chevron2"/>
    <dgm:cxn modelId="{6C15709F-FAA0-8347-9B0C-14DA7C4406C6}" srcId="{88A516C7-4CFB-8C44-8183-E693D0F357C1}" destId="{0281385D-98E8-F24C-93A7-F2F26A54AB84}" srcOrd="0" destOrd="0" parTransId="{56CD7F95-4706-8E4B-B7B7-072AC8D36241}" sibTransId="{3FAF7508-26FE-DA4E-8E84-A35398DD0F24}"/>
    <dgm:cxn modelId="{21BD2D7A-4CBF-8C4B-816D-482DBC2D5F70}" srcId="{05D9D013-1843-4543-A8D6-4BF3CFACDA4F}" destId="{88A516C7-4CFB-8C44-8183-E693D0F357C1}" srcOrd="2" destOrd="0" parTransId="{03A3CDF8-F174-604F-B83B-4BA52A8D7F7F}" sibTransId="{ADE825C7-7CF4-7E48-9EC9-76293B157B78}"/>
    <dgm:cxn modelId="{4DEC943E-725E-0843-AC9B-C670235D3FED}" type="presOf" srcId="{02F5A7D2-5CD4-8D40-81FA-9BBB4FF083F8}" destId="{56BF62EB-152F-274F-8194-A7586E65B79B}" srcOrd="0" destOrd="0" presId="urn:microsoft.com/office/officeart/2005/8/layout/chevron2"/>
    <dgm:cxn modelId="{32659369-5451-AF4C-AFBD-E77FBF2A4253}" srcId="{5869CADE-785E-EA4E-AF47-3B63A7A9FEEE}" destId="{8E05D177-6EB1-9A42-88A3-FECEABC1D24C}" srcOrd="1" destOrd="0" parTransId="{0728F1F8-6D1C-2544-B7D9-AC4C9A2E3398}" sibTransId="{F747B9FC-BF0A-A447-96F5-C511F57B256C}"/>
    <dgm:cxn modelId="{F8CCF02B-BC45-F34B-8ACF-94EA3E5BB507}" type="presOf" srcId="{5869CADE-785E-EA4E-AF47-3B63A7A9FEEE}" destId="{3F5E02C3-68F0-9443-A847-495A6C16F676}" srcOrd="0" destOrd="0" presId="urn:microsoft.com/office/officeart/2005/8/layout/chevron2"/>
    <dgm:cxn modelId="{1A9D2D9F-ADDC-9549-8211-6863325CFB99}" type="presOf" srcId="{8E05D177-6EB1-9A42-88A3-FECEABC1D24C}" destId="{1B1E769A-1151-7543-8FA1-9FB860D13645}" srcOrd="0" destOrd="1" presId="urn:microsoft.com/office/officeart/2005/8/layout/chevron2"/>
    <dgm:cxn modelId="{FD00E974-02AC-8A48-9D51-8F554E60D551}" srcId="{05D9D013-1843-4543-A8D6-4BF3CFACDA4F}" destId="{C92C7617-C827-A248-9830-DB88DEB93634}" srcOrd="0" destOrd="0" parTransId="{63715A2C-F682-C745-9641-427DCC46074C}" sibTransId="{A4FA2F88-495F-9244-9DD7-72C924EF0995}"/>
    <dgm:cxn modelId="{74CEA908-2D8F-4A43-B1A4-91A7207252CC}" srcId="{5869CADE-785E-EA4E-AF47-3B63A7A9FEEE}" destId="{DEEAAD72-B0BD-614B-8ADE-CF6461339B81}" srcOrd="0" destOrd="0" parTransId="{59F5C23B-7291-5A4A-85B2-8A656E2C4016}" sibTransId="{D603A5AC-F130-F343-AA3F-741DB1D280BE}"/>
    <dgm:cxn modelId="{32655944-D474-404F-B55D-45D2155DF1F9}" type="presOf" srcId="{DEEAAD72-B0BD-614B-8ADE-CF6461339B81}" destId="{1B1E769A-1151-7543-8FA1-9FB860D13645}" srcOrd="0" destOrd="0" presId="urn:microsoft.com/office/officeart/2005/8/layout/chevron2"/>
    <dgm:cxn modelId="{C71BDC70-1F2C-AC43-A2FC-A516AD152B06}" type="presOf" srcId="{0281385D-98E8-F24C-93A7-F2F26A54AB84}" destId="{232F1CB0-914F-9247-B224-E1AEC9E1316D}" srcOrd="0" destOrd="0" presId="urn:microsoft.com/office/officeart/2005/8/layout/chevron2"/>
    <dgm:cxn modelId="{D4C2FDB6-38BC-7248-81B4-3ADFD6D7B23F}" srcId="{88A516C7-4CFB-8C44-8183-E693D0F357C1}" destId="{61C07536-1E45-A744-89CC-AA8AF33B4DF5}" srcOrd="1" destOrd="0" parTransId="{BA0E400E-BD0A-C741-B319-28B70671A32D}" sibTransId="{0F1085E4-64E9-BA40-A9C8-DC139E9039C1}"/>
    <dgm:cxn modelId="{A9A24B11-D68A-1E47-B33E-926D1710DAD3}" type="presParOf" srcId="{7CCB98AB-586C-9E49-8CA0-89BD84E3894A}" destId="{5EA4D17D-E5DE-8F46-8A52-C3664129C85F}" srcOrd="0" destOrd="0" presId="urn:microsoft.com/office/officeart/2005/8/layout/chevron2"/>
    <dgm:cxn modelId="{9B91A30C-F130-AD4C-81DF-A360EE29025C}" type="presParOf" srcId="{5EA4D17D-E5DE-8F46-8A52-C3664129C85F}" destId="{8CF73E48-7C40-B14C-A577-322CF5209520}" srcOrd="0" destOrd="0" presId="urn:microsoft.com/office/officeart/2005/8/layout/chevron2"/>
    <dgm:cxn modelId="{6FFC5AB4-7C76-834B-BA07-6B15625E29DB}" type="presParOf" srcId="{5EA4D17D-E5DE-8F46-8A52-C3664129C85F}" destId="{56BF62EB-152F-274F-8194-A7586E65B79B}" srcOrd="1" destOrd="0" presId="urn:microsoft.com/office/officeart/2005/8/layout/chevron2"/>
    <dgm:cxn modelId="{6E242D63-9BDC-754E-9DAF-7CA3A2034D37}" type="presParOf" srcId="{7CCB98AB-586C-9E49-8CA0-89BD84E3894A}" destId="{A513D576-8E01-9D4C-BDF6-BA1E953C914F}" srcOrd="1" destOrd="0" presId="urn:microsoft.com/office/officeart/2005/8/layout/chevron2"/>
    <dgm:cxn modelId="{C0693DF8-C1D7-C340-B13A-ECE26538A85C}" type="presParOf" srcId="{7CCB98AB-586C-9E49-8CA0-89BD84E3894A}" destId="{67AFFECA-2F81-394B-9DDA-DEB8DC1AF994}" srcOrd="2" destOrd="0" presId="urn:microsoft.com/office/officeart/2005/8/layout/chevron2"/>
    <dgm:cxn modelId="{3D6F7E0D-E9C0-2A49-A0BE-367455AE9B8D}" type="presParOf" srcId="{67AFFECA-2F81-394B-9DDA-DEB8DC1AF994}" destId="{3F5E02C3-68F0-9443-A847-495A6C16F676}" srcOrd="0" destOrd="0" presId="urn:microsoft.com/office/officeart/2005/8/layout/chevron2"/>
    <dgm:cxn modelId="{158F6E44-DBDA-2A42-9BE9-CBEF16F2C303}" type="presParOf" srcId="{67AFFECA-2F81-394B-9DDA-DEB8DC1AF994}" destId="{1B1E769A-1151-7543-8FA1-9FB860D13645}" srcOrd="1" destOrd="0" presId="urn:microsoft.com/office/officeart/2005/8/layout/chevron2"/>
    <dgm:cxn modelId="{360400CA-BEFA-8A4F-832C-C5C2704C7309}" type="presParOf" srcId="{7CCB98AB-586C-9E49-8CA0-89BD84E3894A}" destId="{7170A50A-4894-A246-99F4-2B3829C0483E}" srcOrd="3" destOrd="0" presId="urn:microsoft.com/office/officeart/2005/8/layout/chevron2"/>
    <dgm:cxn modelId="{0B6873D7-73E3-D145-9A58-D174DEDA4A0F}" type="presParOf" srcId="{7CCB98AB-586C-9E49-8CA0-89BD84E3894A}" destId="{20E18768-E80A-5D4D-A382-5F7C311C52AC}" srcOrd="4" destOrd="0" presId="urn:microsoft.com/office/officeart/2005/8/layout/chevron2"/>
    <dgm:cxn modelId="{2EA8B250-4DC3-F74F-A7E8-C779E3BB3621}" type="presParOf" srcId="{20E18768-E80A-5D4D-A382-5F7C311C52AC}" destId="{5E971853-9415-0B45-BEA2-70057DB77EAC}" srcOrd="0" destOrd="0" presId="urn:microsoft.com/office/officeart/2005/8/layout/chevron2"/>
    <dgm:cxn modelId="{C0487E60-D82D-234C-886C-C32F140EED3A}" type="presParOf" srcId="{20E18768-E80A-5D4D-A382-5F7C311C52AC}" destId="{232F1CB0-914F-9247-B224-E1AEC9E1316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D9D013-1843-4543-A8D6-4BF3CFACDA4F}" type="doc">
      <dgm:prSet loTypeId="urn:microsoft.com/office/officeart/2005/8/layout/vList5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92C7617-C827-A248-9830-DB88DEB93634}">
      <dgm:prSet phldrT="[Text]"/>
      <dgm:spPr/>
      <dgm:t>
        <a:bodyPr/>
        <a:lstStyle/>
        <a:p>
          <a:pPr algn="ctr"/>
          <a:r>
            <a:rPr lang="en-US" dirty="0" smtClean="0"/>
            <a:t>I</a:t>
          </a:r>
          <a:endParaRPr lang="en-US" dirty="0"/>
        </a:p>
      </dgm:t>
    </dgm:pt>
    <dgm:pt modelId="{63715A2C-F682-C745-9641-427DCC46074C}" type="parTrans" cxnId="{FD00E974-02AC-8A48-9D51-8F554E60D551}">
      <dgm:prSet/>
      <dgm:spPr/>
      <dgm:t>
        <a:bodyPr/>
        <a:lstStyle/>
        <a:p>
          <a:endParaRPr lang="en-US"/>
        </a:p>
      </dgm:t>
    </dgm:pt>
    <dgm:pt modelId="{A4FA2F88-495F-9244-9DD7-72C924EF0995}" type="sibTrans" cxnId="{FD00E974-02AC-8A48-9D51-8F554E60D551}">
      <dgm:prSet/>
      <dgm:spPr/>
      <dgm:t>
        <a:bodyPr/>
        <a:lstStyle/>
        <a:p>
          <a:endParaRPr lang="en-US"/>
        </a:p>
      </dgm:t>
    </dgm:pt>
    <dgm:pt modelId="{02F5A7D2-5CD4-8D40-81FA-9BBB4FF083F8}">
      <dgm:prSet phldrT="[Text]" custT="1"/>
      <dgm:spPr/>
      <dgm:t>
        <a:bodyPr/>
        <a:lstStyle/>
        <a:p>
          <a:r>
            <a:rPr lang="en-US" sz="2400" b="1" i="1" dirty="0" smtClean="0"/>
            <a:t>Independent</a:t>
          </a:r>
          <a:r>
            <a:rPr lang="en-US" sz="2400" dirty="0" smtClean="0"/>
            <a:t> in context and scheduling</a:t>
          </a:r>
          <a:endParaRPr lang="en-US" sz="2400" dirty="0"/>
        </a:p>
      </dgm:t>
    </dgm:pt>
    <dgm:pt modelId="{2D14937B-AE78-754C-8484-7289C380470A}" type="parTrans" cxnId="{1509244B-3367-5E43-84C6-54FF05E8D5E4}">
      <dgm:prSet/>
      <dgm:spPr/>
      <dgm:t>
        <a:bodyPr/>
        <a:lstStyle/>
        <a:p>
          <a:endParaRPr lang="en-US"/>
        </a:p>
      </dgm:t>
    </dgm:pt>
    <dgm:pt modelId="{6E66E2B1-D0B3-6E49-A28B-136126DECDBC}" type="sibTrans" cxnId="{1509244B-3367-5E43-84C6-54FF05E8D5E4}">
      <dgm:prSet/>
      <dgm:spPr/>
      <dgm:t>
        <a:bodyPr/>
        <a:lstStyle/>
        <a:p>
          <a:endParaRPr lang="en-US"/>
        </a:p>
      </dgm:t>
    </dgm:pt>
    <dgm:pt modelId="{5869CADE-785E-EA4E-AF47-3B63A7A9FEEE}">
      <dgm:prSet phldrT="[Text]"/>
      <dgm:spPr/>
      <dgm:t>
        <a:bodyPr/>
        <a:lstStyle/>
        <a:p>
          <a:pPr algn="ctr"/>
          <a:r>
            <a:rPr lang="en-US" dirty="0" smtClean="0"/>
            <a:t>N</a:t>
          </a:r>
          <a:endParaRPr lang="en-US" dirty="0"/>
        </a:p>
      </dgm:t>
    </dgm:pt>
    <dgm:pt modelId="{B78BB945-B353-714E-BFB1-8761AD1D28B3}" type="parTrans" cxnId="{DEEEE16D-E60E-014E-B562-FD2DF1A8D774}">
      <dgm:prSet/>
      <dgm:spPr/>
      <dgm:t>
        <a:bodyPr/>
        <a:lstStyle/>
        <a:p>
          <a:endParaRPr lang="en-US"/>
        </a:p>
      </dgm:t>
    </dgm:pt>
    <dgm:pt modelId="{8A0D179F-83F7-B048-9A73-210978F49AD4}" type="sibTrans" cxnId="{DEEEE16D-E60E-014E-B562-FD2DF1A8D774}">
      <dgm:prSet/>
      <dgm:spPr/>
      <dgm:t>
        <a:bodyPr/>
        <a:lstStyle/>
        <a:p>
          <a:endParaRPr lang="en-US"/>
        </a:p>
      </dgm:t>
    </dgm:pt>
    <dgm:pt modelId="{DEEAAD72-B0BD-614B-8ADE-CF6461339B81}">
      <dgm:prSet phldrT="[Text]" custT="1"/>
      <dgm:spPr/>
      <dgm:t>
        <a:bodyPr/>
        <a:lstStyle/>
        <a:p>
          <a:r>
            <a:rPr lang="en-US" sz="2400" b="1" i="1" dirty="0" smtClean="0"/>
            <a:t>Negotiable </a:t>
          </a:r>
          <a:r>
            <a:rPr lang="en-US" sz="2400" b="0" i="0" dirty="0" smtClean="0"/>
            <a:t>between customer and developers</a:t>
          </a:r>
          <a:endParaRPr lang="en-US" sz="2000" b="0" i="0" dirty="0"/>
        </a:p>
      </dgm:t>
    </dgm:pt>
    <dgm:pt modelId="{59F5C23B-7291-5A4A-85B2-8A656E2C4016}" type="parTrans" cxnId="{74CEA908-2D8F-4A43-B1A4-91A7207252CC}">
      <dgm:prSet/>
      <dgm:spPr/>
      <dgm:t>
        <a:bodyPr/>
        <a:lstStyle/>
        <a:p>
          <a:endParaRPr lang="en-US"/>
        </a:p>
      </dgm:t>
    </dgm:pt>
    <dgm:pt modelId="{D603A5AC-F130-F343-AA3F-741DB1D280BE}" type="sibTrans" cxnId="{74CEA908-2D8F-4A43-B1A4-91A7207252CC}">
      <dgm:prSet/>
      <dgm:spPr/>
      <dgm:t>
        <a:bodyPr/>
        <a:lstStyle/>
        <a:p>
          <a:endParaRPr lang="en-US"/>
        </a:p>
      </dgm:t>
    </dgm:pt>
    <dgm:pt modelId="{88A516C7-4CFB-8C44-8183-E693D0F357C1}">
      <dgm:prSet phldrT="[Text]"/>
      <dgm:spPr/>
      <dgm:t>
        <a:bodyPr/>
        <a:lstStyle/>
        <a:p>
          <a:pPr algn="ctr"/>
          <a:r>
            <a:rPr lang="en-US" dirty="0" smtClean="0"/>
            <a:t>V</a:t>
          </a:r>
          <a:endParaRPr lang="en-US" dirty="0"/>
        </a:p>
      </dgm:t>
    </dgm:pt>
    <dgm:pt modelId="{03A3CDF8-F174-604F-B83B-4BA52A8D7F7F}" type="parTrans" cxnId="{21BD2D7A-4CBF-8C4B-816D-482DBC2D5F70}">
      <dgm:prSet/>
      <dgm:spPr/>
      <dgm:t>
        <a:bodyPr/>
        <a:lstStyle/>
        <a:p>
          <a:endParaRPr lang="en-US"/>
        </a:p>
      </dgm:t>
    </dgm:pt>
    <dgm:pt modelId="{ADE825C7-7CF4-7E48-9EC9-76293B157B78}" type="sibTrans" cxnId="{21BD2D7A-4CBF-8C4B-816D-482DBC2D5F70}">
      <dgm:prSet/>
      <dgm:spPr/>
      <dgm:t>
        <a:bodyPr/>
        <a:lstStyle/>
        <a:p>
          <a:endParaRPr lang="en-US"/>
        </a:p>
      </dgm:t>
    </dgm:pt>
    <dgm:pt modelId="{0281385D-98E8-F24C-93A7-F2F26A54AB84}">
      <dgm:prSet phldrT="[Text]" custT="1"/>
      <dgm:spPr/>
      <dgm:t>
        <a:bodyPr/>
        <a:lstStyle/>
        <a:p>
          <a:r>
            <a:rPr lang="en-US" sz="2400" b="1" i="1" dirty="0" smtClean="0"/>
            <a:t>Valuable</a:t>
          </a:r>
          <a:r>
            <a:rPr lang="en-US" sz="2400" dirty="0" smtClean="0"/>
            <a:t> to the customer</a:t>
          </a:r>
          <a:endParaRPr lang="en-US" sz="2400" dirty="0"/>
        </a:p>
      </dgm:t>
    </dgm:pt>
    <dgm:pt modelId="{56CD7F95-4706-8E4B-B7B7-072AC8D36241}" type="parTrans" cxnId="{6C15709F-FAA0-8347-9B0C-14DA7C4406C6}">
      <dgm:prSet/>
      <dgm:spPr/>
      <dgm:t>
        <a:bodyPr/>
        <a:lstStyle/>
        <a:p>
          <a:endParaRPr lang="en-US"/>
        </a:p>
      </dgm:t>
    </dgm:pt>
    <dgm:pt modelId="{3FAF7508-26FE-DA4E-8E84-A35398DD0F24}" type="sibTrans" cxnId="{6C15709F-FAA0-8347-9B0C-14DA7C4406C6}">
      <dgm:prSet/>
      <dgm:spPr/>
      <dgm:t>
        <a:bodyPr/>
        <a:lstStyle/>
        <a:p>
          <a:endParaRPr lang="en-US"/>
        </a:p>
      </dgm:t>
    </dgm:pt>
    <dgm:pt modelId="{23544815-5EFE-3B49-85FB-FEF82B11BEDF}">
      <dgm:prSet phldrT="[Text]"/>
      <dgm:spPr/>
      <dgm:t>
        <a:bodyPr/>
        <a:lstStyle/>
        <a:p>
          <a:pPr algn="ctr"/>
          <a:r>
            <a:rPr lang="en-US" dirty="0" smtClean="0"/>
            <a:t>E</a:t>
          </a:r>
          <a:endParaRPr lang="en-US" dirty="0"/>
        </a:p>
      </dgm:t>
    </dgm:pt>
    <dgm:pt modelId="{FBB30B35-C8F4-DF48-9188-94A5C830671D}" type="parTrans" cxnId="{58274B28-0721-1941-AB0D-CA42DA2B9AE4}">
      <dgm:prSet/>
      <dgm:spPr/>
      <dgm:t>
        <a:bodyPr/>
        <a:lstStyle/>
        <a:p>
          <a:endParaRPr lang="en-US"/>
        </a:p>
      </dgm:t>
    </dgm:pt>
    <dgm:pt modelId="{CA9A6764-A840-B044-9760-D351E89C9B5D}" type="sibTrans" cxnId="{58274B28-0721-1941-AB0D-CA42DA2B9AE4}">
      <dgm:prSet/>
      <dgm:spPr/>
      <dgm:t>
        <a:bodyPr/>
        <a:lstStyle/>
        <a:p>
          <a:endParaRPr lang="en-US"/>
        </a:p>
      </dgm:t>
    </dgm:pt>
    <dgm:pt modelId="{6DC488C0-1C4C-1548-8905-8FAF2E59CA23}">
      <dgm:prSet phldrT="[Text]"/>
      <dgm:spPr/>
      <dgm:t>
        <a:bodyPr/>
        <a:lstStyle/>
        <a:p>
          <a:pPr algn="ctr"/>
          <a:r>
            <a:rPr lang="en-US" dirty="0" smtClean="0"/>
            <a:t>S</a:t>
          </a:r>
          <a:endParaRPr lang="en-US" dirty="0"/>
        </a:p>
      </dgm:t>
    </dgm:pt>
    <dgm:pt modelId="{EBB03C13-5B98-114D-B1F7-B14C1353E06B}" type="parTrans" cxnId="{15E35AF0-56A4-6140-B1B3-312D56C90DBD}">
      <dgm:prSet/>
      <dgm:spPr/>
      <dgm:t>
        <a:bodyPr/>
        <a:lstStyle/>
        <a:p>
          <a:endParaRPr lang="en-US"/>
        </a:p>
      </dgm:t>
    </dgm:pt>
    <dgm:pt modelId="{008736BE-14FE-D347-8128-C75600B58373}" type="sibTrans" cxnId="{15E35AF0-56A4-6140-B1B3-312D56C90DBD}">
      <dgm:prSet/>
      <dgm:spPr/>
      <dgm:t>
        <a:bodyPr/>
        <a:lstStyle/>
        <a:p>
          <a:endParaRPr lang="en-US"/>
        </a:p>
      </dgm:t>
    </dgm:pt>
    <dgm:pt modelId="{B14415F7-9930-5149-AB5D-066EED625195}">
      <dgm:prSet phldrT="[Text]" custT="1"/>
      <dgm:spPr/>
      <dgm:t>
        <a:bodyPr/>
        <a:lstStyle/>
        <a:p>
          <a:r>
            <a:rPr lang="en-US" sz="2400" b="1" i="1" dirty="0" smtClean="0"/>
            <a:t>Estimable </a:t>
          </a:r>
          <a:r>
            <a:rPr lang="en-US" sz="2400" b="0" i="0" dirty="0" smtClean="0"/>
            <a:t>value to customer &amp; effort for developers</a:t>
          </a:r>
          <a:endParaRPr lang="en-US" sz="1600" b="0" i="0" dirty="0"/>
        </a:p>
      </dgm:t>
    </dgm:pt>
    <dgm:pt modelId="{70217F90-4E60-8342-BEBE-4C8C3AC1EB62}" type="parTrans" cxnId="{18C1D24A-994D-B84F-910C-9373A26AD059}">
      <dgm:prSet/>
      <dgm:spPr/>
      <dgm:t>
        <a:bodyPr/>
        <a:lstStyle/>
        <a:p>
          <a:endParaRPr lang="en-US"/>
        </a:p>
      </dgm:t>
    </dgm:pt>
    <dgm:pt modelId="{CB18A736-85EA-B14D-85AC-7A2CD3F1DB5E}" type="sibTrans" cxnId="{18C1D24A-994D-B84F-910C-9373A26AD059}">
      <dgm:prSet/>
      <dgm:spPr/>
      <dgm:t>
        <a:bodyPr/>
        <a:lstStyle/>
        <a:p>
          <a:endParaRPr lang="en-US"/>
        </a:p>
      </dgm:t>
    </dgm:pt>
    <dgm:pt modelId="{5CC6D5C8-4BE0-8D41-A18B-82747B3AC05C}">
      <dgm:prSet phldrT="[Text]"/>
      <dgm:spPr/>
      <dgm:t>
        <a:bodyPr/>
        <a:lstStyle/>
        <a:p>
          <a:pPr algn="ctr"/>
          <a:r>
            <a:rPr lang="en-US" dirty="0" smtClean="0"/>
            <a:t>T</a:t>
          </a:r>
          <a:endParaRPr lang="en-US" dirty="0"/>
        </a:p>
      </dgm:t>
    </dgm:pt>
    <dgm:pt modelId="{9785F72C-A608-B540-8037-9C121590FAE8}" type="parTrans" cxnId="{EEE2A0A5-A89D-B84E-AAD9-67FAF740E804}">
      <dgm:prSet/>
      <dgm:spPr/>
      <dgm:t>
        <a:bodyPr/>
        <a:lstStyle/>
        <a:p>
          <a:endParaRPr lang="en-US"/>
        </a:p>
      </dgm:t>
    </dgm:pt>
    <dgm:pt modelId="{5C5E70F4-3331-BB44-83D1-2B16A55CDB32}" type="sibTrans" cxnId="{EEE2A0A5-A89D-B84E-AAD9-67FAF740E804}">
      <dgm:prSet/>
      <dgm:spPr/>
      <dgm:t>
        <a:bodyPr/>
        <a:lstStyle/>
        <a:p>
          <a:endParaRPr lang="en-US"/>
        </a:p>
      </dgm:t>
    </dgm:pt>
    <dgm:pt modelId="{C6C97D07-7DB9-D444-908B-2015DD02AE7A}">
      <dgm:prSet phldrT="[Text]" custT="1"/>
      <dgm:spPr/>
      <dgm:t>
        <a:bodyPr/>
        <a:lstStyle/>
        <a:p>
          <a:r>
            <a:rPr lang="en-US" sz="2400" b="1" i="1" dirty="0" smtClean="0"/>
            <a:t>Small </a:t>
          </a:r>
          <a:r>
            <a:rPr lang="en-US" sz="2400" b="0" i="0" dirty="0" smtClean="0"/>
            <a:t>in scope</a:t>
          </a:r>
          <a:endParaRPr lang="en-US" sz="1600" b="0" i="0" dirty="0"/>
        </a:p>
      </dgm:t>
    </dgm:pt>
    <dgm:pt modelId="{6898D958-BE3E-F24A-BA00-AC1843A92DDD}" type="parTrans" cxnId="{489F04DA-707B-D74A-9A23-BEE8E958EF06}">
      <dgm:prSet/>
      <dgm:spPr/>
      <dgm:t>
        <a:bodyPr/>
        <a:lstStyle/>
        <a:p>
          <a:endParaRPr lang="en-US"/>
        </a:p>
      </dgm:t>
    </dgm:pt>
    <dgm:pt modelId="{F0D468C9-C3FC-784C-9543-13F237F10C80}" type="sibTrans" cxnId="{489F04DA-707B-D74A-9A23-BEE8E958EF06}">
      <dgm:prSet/>
      <dgm:spPr/>
      <dgm:t>
        <a:bodyPr/>
        <a:lstStyle/>
        <a:p>
          <a:endParaRPr lang="en-US"/>
        </a:p>
      </dgm:t>
    </dgm:pt>
    <dgm:pt modelId="{4EAB63ED-759B-CF4A-A89A-8A971116ABD6}">
      <dgm:prSet phldrT="[Text]" custT="1"/>
      <dgm:spPr/>
      <dgm:t>
        <a:bodyPr/>
        <a:lstStyle/>
        <a:p>
          <a:r>
            <a:rPr lang="en-US" sz="2400" b="1" i="1" dirty="0" smtClean="0"/>
            <a:t>Testable: </a:t>
          </a:r>
          <a:r>
            <a:rPr lang="en-US" sz="2400" b="0" i="0" dirty="0" smtClean="0"/>
            <a:t>include sufficient detail to allow testing</a:t>
          </a:r>
          <a:r>
            <a:rPr lang="en-US" sz="2400" b="1" i="1" dirty="0" smtClean="0"/>
            <a:t> </a:t>
          </a:r>
          <a:endParaRPr lang="en-US" sz="3000" b="1" i="1" dirty="0"/>
        </a:p>
      </dgm:t>
    </dgm:pt>
    <dgm:pt modelId="{C21914F6-EF5D-9940-94CC-811D68773228}" type="parTrans" cxnId="{FF1E08A0-9058-3645-9AA6-BBEA07C5A15F}">
      <dgm:prSet/>
      <dgm:spPr/>
      <dgm:t>
        <a:bodyPr/>
        <a:lstStyle/>
        <a:p>
          <a:endParaRPr lang="en-US"/>
        </a:p>
      </dgm:t>
    </dgm:pt>
    <dgm:pt modelId="{213D5E07-44EB-6D40-ADDF-1107E88BAD43}" type="sibTrans" cxnId="{FF1E08A0-9058-3645-9AA6-BBEA07C5A15F}">
      <dgm:prSet/>
      <dgm:spPr/>
      <dgm:t>
        <a:bodyPr/>
        <a:lstStyle/>
        <a:p>
          <a:endParaRPr lang="en-US"/>
        </a:p>
      </dgm:t>
    </dgm:pt>
    <dgm:pt modelId="{7632F64B-916D-C743-990D-F438C169EDCD}" type="pres">
      <dgm:prSet presAssocID="{05D9D013-1843-4543-A8D6-4BF3CFACDA4F}" presName="Name0" presStyleCnt="0">
        <dgm:presLayoutVars>
          <dgm:dir/>
          <dgm:animLvl val="lvl"/>
          <dgm:resizeHandles val="exact"/>
        </dgm:presLayoutVars>
      </dgm:prSet>
      <dgm:spPr/>
    </dgm:pt>
    <dgm:pt modelId="{D42B62FF-B8E9-E34E-8D5E-75B36E1ACB48}" type="pres">
      <dgm:prSet presAssocID="{C92C7617-C827-A248-9830-DB88DEB93634}" presName="linNode" presStyleCnt="0"/>
      <dgm:spPr/>
    </dgm:pt>
    <dgm:pt modelId="{A72E6BD4-E71E-7043-A579-C28755633979}" type="pres">
      <dgm:prSet presAssocID="{C92C7617-C827-A248-9830-DB88DEB93634}" presName="parentText" presStyleLbl="node1" presStyleIdx="0" presStyleCnt="6" custFlipHor="0" custScaleX="31188">
        <dgm:presLayoutVars>
          <dgm:chMax val="1"/>
          <dgm:bulletEnabled val="1"/>
        </dgm:presLayoutVars>
      </dgm:prSet>
      <dgm:spPr/>
    </dgm:pt>
    <dgm:pt modelId="{3451D7AB-40B1-8A49-BFAB-3F88455B446D}" type="pres">
      <dgm:prSet presAssocID="{C92C7617-C827-A248-9830-DB88DEB93634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28C4C5-413F-2945-8926-83127D044AFF}" type="pres">
      <dgm:prSet presAssocID="{A4FA2F88-495F-9244-9DD7-72C924EF0995}" presName="sp" presStyleCnt="0"/>
      <dgm:spPr/>
    </dgm:pt>
    <dgm:pt modelId="{A4D39054-2CE7-7340-B980-4D66B4754339}" type="pres">
      <dgm:prSet presAssocID="{5869CADE-785E-EA4E-AF47-3B63A7A9FEEE}" presName="linNode" presStyleCnt="0"/>
      <dgm:spPr/>
    </dgm:pt>
    <dgm:pt modelId="{0012240A-1138-3149-A974-8472D2BF8AA1}" type="pres">
      <dgm:prSet presAssocID="{5869CADE-785E-EA4E-AF47-3B63A7A9FEEE}" presName="parentText" presStyleLbl="node1" presStyleIdx="1" presStyleCnt="6" custFlipHor="1" custScaleX="31081" custLinFactNeighborY="424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9155AB-5E43-B84D-B72A-0D88CF985479}" type="pres">
      <dgm:prSet presAssocID="{5869CADE-785E-EA4E-AF47-3B63A7A9FEEE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E1622-F3CF-4F47-B406-F59DC61663A4}" type="pres">
      <dgm:prSet presAssocID="{8A0D179F-83F7-B048-9A73-210978F49AD4}" presName="sp" presStyleCnt="0"/>
      <dgm:spPr/>
    </dgm:pt>
    <dgm:pt modelId="{2FC786C9-ECFD-E04F-98EB-F8419BFBC8E7}" type="pres">
      <dgm:prSet presAssocID="{88A516C7-4CFB-8C44-8183-E693D0F357C1}" presName="linNode" presStyleCnt="0"/>
      <dgm:spPr/>
    </dgm:pt>
    <dgm:pt modelId="{3284BF96-5AE7-4E4F-AA7D-7E0D83139E0B}" type="pres">
      <dgm:prSet presAssocID="{88A516C7-4CFB-8C44-8183-E693D0F357C1}" presName="parentText" presStyleLbl="node1" presStyleIdx="2" presStyleCnt="6" custFlipHor="1" custScaleX="31081" custLinFactNeighborY="4245">
        <dgm:presLayoutVars>
          <dgm:chMax val="1"/>
          <dgm:bulletEnabled val="1"/>
        </dgm:presLayoutVars>
      </dgm:prSet>
      <dgm:spPr/>
    </dgm:pt>
    <dgm:pt modelId="{9749B861-FF57-5246-89BD-550C235BFD7C}" type="pres">
      <dgm:prSet presAssocID="{88A516C7-4CFB-8C44-8183-E693D0F357C1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381A9E-4C70-7047-BA66-4B9DFD5874D6}" type="pres">
      <dgm:prSet presAssocID="{ADE825C7-7CF4-7E48-9EC9-76293B157B78}" presName="sp" presStyleCnt="0"/>
      <dgm:spPr/>
    </dgm:pt>
    <dgm:pt modelId="{3D365CEE-ED7B-6B47-AAC4-F0B2062AC098}" type="pres">
      <dgm:prSet presAssocID="{23544815-5EFE-3B49-85FB-FEF82B11BEDF}" presName="linNode" presStyleCnt="0"/>
      <dgm:spPr/>
    </dgm:pt>
    <dgm:pt modelId="{56EA42A8-EEC1-304B-9415-77138023E3AC}" type="pres">
      <dgm:prSet presAssocID="{23544815-5EFE-3B49-85FB-FEF82B11BEDF}" presName="parentText" presStyleLbl="node1" presStyleIdx="3" presStyleCnt="6" custFlipHor="1" custScaleX="31081" custLinFactNeighborY="4245">
        <dgm:presLayoutVars>
          <dgm:chMax val="1"/>
          <dgm:bulletEnabled val="1"/>
        </dgm:presLayoutVars>
      </dgm:prSet>
      <dgm:spPr/>
    </dgm:pt>
    <dgm:pt modelId="{B3EC766F-CB49-C747-A9C0-84A4EA015624}" type="pres">
      <dgm:prSet presAssocID="{23544815-5EFE-3B49-85FB-FEF82B11BEDF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0980C-927A-324A-9900-D41A3D617CE7}" type="pres">
      <dgm:prSet presAssocID="{CA9A6764-A840-B044-9760-D351E89C9B5D}" presName="sp" presStyleCnt="0"/>
      <dgm:spPr/>
    </dgm:pt>
    <dgm:pt modelId="{50494039-9D56-ED44-9F49-E49567008A03}" type="pres">
      <dgm:prSet presAssocID="{6DC488C0-1C4C-1548-8905-8FAF2E59CA23}" presName="linNode" presStyleCnt="0"/>
      <dgm:spPr/>
    </dgm:pt>
    <dgm:pt modelId="{51E21E11-0AE0-5E47-9F74-E620255ACE8F}" type="pres">
      <dgm:prSet presAssocID="{6DC488C0-1C4C-1548-8905-8FAF2E59CA23}" presName="parentText" presStyleLbl="node1" presStyleIdx="4" presStyleCnt="6" custFlipHor="1" custScaleX="31081" custLinFactNeighborY="4245">
        <dgm:presLayoutVars>
          <dgm:chMax val="1"/>
          <dgm:bulletEnabled val="1"/>
        </dgm:presLayoutVars>
      </dgm:prSet>
      <dgm:spPr/>
    </dgm:pt>
    <dgm:pt modelId="{B199721B-EAB1-6C45-A039-99C36F7A0EE9}" type="pres">
      <dgm:prSet presAssocID="{6DC488C0-1C4C-1548-8905-8FAF2E59CA23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64F5B-1C5B-BC4F-A1CF-F9F3B26B1935}" type="pres">
      <dgm:prSet presAssocID="{008736BE-14FE-D347-8128-C75600B58373}" presName="sp" presStyleCnt="0"/>
      <dgm:spPr/>
    </dgm:pt>
    <dgm:pt modelId="{53B72420-8C04-F94A-81E8-809646016A1E}" type="pres">
      <dgm:prSet presAssocID="{5CC6D5C8-4BE0-8D41-A18B-82747B3AC05C}" presName="linNode" presStyleCnt="0"/>
      <dgm:spPr/>
    </dgm:pt>
    <dgm:pt modelId="{85FD906E-66E5-584C-BB79-30BBCC6EE610}" type="pres">
      <dgm:prSet presAssocID="{5CC6D5C8-4BE0-8D41-A18B-82747B3AC05C}" presName="parentText" presStyleLbl="node1" presStyleIdx="5" presStyleCnt="6" custFlipHor="1" custScaleX="31081">
        <dgm:presLayoutVars>
          <dgm:chMax val="1"/>
          <dgm:bulletEnabled val="1"/>
        </dgm:presLayoutVars>
      </dgm:prSet>
      <dgm:spPr/>
    </dgm:pt>
    <dgm:pt modelId="{599F2CB1-2594-1C41-9654-66FA5A64996A}" type="pres">
      <dgm:prSet presAssocID="{5CC6D5C8-4BE0-8D41-A18B-82747B3AC05C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05C12561-FB0A-874C-ADE4-6546CED95558}" type="presOf" srcId="{05D9D013-1843-4543-A8D6-4BF3CFACDA4F}" destId="{7632F64B-916D-C743-990D-F438C169EDCD}" srcOrd="0" destOrd="0" presId="urn:microsoft.com/office/officeart/2005/8/layout/vList5"/>
    <dgm:cxn modelId="{489F04DA-707B-D74A-9A23-BEE8E958EF06}" srcId="{6DC488C0-1C4C-1548-8905-8FAF2E59CA23}" destId="{C6C97D07-7DB9-D444-908B-2015DD02AE7A}" srcOrd="0" destOrd="0" parTransId="{6898D958-BE3E-F24A-BA00-AC1843A92DDD}" sibTransId="{F0D468C9-C3FC-784C-9543-13F237F10C80}"/>
    <dgm:cxn modelId="{6C15709F-FAA0-8347-9B0C-14DA7C4406C6}" srcId="{88A516C7-4CFB-8C44-8183-E693D0F357C1}" destId="{0281385D-98E8-F24C-93A7-F2F26A54AB84}" srcOrd="0" destOrd="0" parTransId="{56CD7F95-4706-8E4B-B7B7-072AC8D36241}" sibTransId="{3FAF7508-26FE-DA4E-8E84-A35398DD0F24}"/>
    <dgm:cxn modelId="{B6BC1B0F-DC1E-1941-9CFC-F3FBEBBE9D83}" type="presOf" srcId="{23544815-5EFE-3B49-85FB-FEF82B11BEDF}" destId="{56EA42A8-EEC1-304B-9415-77138023E3AC}" srcOrd="0" destOrd="0" presId="urn:microsoft.com/office/officeart/2005/8/layout/vList5"/>
    <dgm:cxn modelId="{EEE2A0A5-A89D-B84E-AAD9-67FAF740E804}" srcId="{05D9D013-1843-4543-A8D6-4BF3CFACDA4F}" destId="{5CC6D5C8-4BE0-8D41-A18B-82747B3AC05C}" srcOrd="5" destOrd="0" parTransId="{9785F72C-A608-B540-8037-9C121590FAE8}" sibTransId="{5C5E70F4-3331-BB44-83D1-2B16A55CDB32}"/>
    <dgm:cxn modelId="{DEEEE16D-E60E-014E-B562-FD2DF1A8D774}" srcId="{05D9D013-1843-4543-A8D6-4BF3CFACDA4F}" destId="{5869CADE-785E-EA4E-AF47-3B63A7A9FEEE}" srcOrd="1" destOrd="0" parTransId="{B78BB945-B353-714E-BFB1-8761AD1D28B3}" sibTransId="{8A0D179F-83F7-B048-9A73-210978F49AD4}"/>
    <dgm:cxn modelId="{7758AF15-A812-C249-A37D-59D5BC8F8E4D}" type="presOf" srcId="{4EAB63ED-759B-CF4A-A89A-8A971116ABD6}" destId="{599F2CB1-2594-1C41-9654-66FA5A64996A}" srcOrd="0" destOrd="0" presId="urn:microsoft.com/office/officeart/2005/8/layout/vList5"/>
    <dgm:cxn modelId="{56FFE1D1-1A71-9B4F-91F1-072322B0F68F}" type="presOf" srcId="{C6C97D07-7DB9-D444-908B-2015DD02AE7A}" destId="{B199721B-EAB1-6C45-A039-99C36F7A0EE9}" srcOrd="0" destOrd="0" presId="urn:microsoft.com/office/officeart/2005/8/layout/vList5"/>
    <dgm:cxn modelId="{55608AA0-12EF-524D-B0AB-5FDD81703D63}" type="presOf" srcId="{5869CADE-785E-EA4E-AF47-3B63A7A9FEEE}" destId="{0012240A-1138-3149-A974-8472D2BF8AA1}" srcOrd="0" destOrd="0" presId="urn:microsoft.com/office/officeart/2005/8/layout/vList5"/>
    <dgm:cxn modelId="{1509244B-3367-5E43-84C6-54FF05E8D5E4}" srcId="{C92C7617-C827-A248-9830-DB88DEB93634}" destId="{02F5A7D2-5CD4-8D40-81FA-9BBB4FF083F8}" srcOrd="0" destOrd="0" parTransId="{2D14937B-AE78-754C-8484-7289C380470A}" sibTransId="{6E66E2B1-D0B3-6E49-A28B-136126DECDBC}"/>
    <dgm:cxn modelId="{FD00E974-02AC-8A48-9D51-8F554E60D551}" srcId="{05D9D013-1843-4543-A8D6-4BF3CFACDA4F}" destId="{C92C7617-C827-A248-9830-DB88DEB93634}" srcOrd="0" destOrd="0" parTransId="{63715A2C-F682-C745-9641-427DCC46074C}" sibTransId="{A4FA2F88-495F-9244-9DD7-72C924EF0995}"/>
    <dgm:cxn modelId="{CC0B0A5A-7155-9A4D-8309-9F05D551FF13}" type="presOf" srcId="{02F5A7D2-5CD4-8D40-81FA-9BBB4FF083F8}" destId="{3451D7AB-40B1-8A49-BFAB-3F88455B446D}" srcOrd="0" destOrd="0" presId="urn:microsoft.com/office/officeart/2005/8/layout/vList5"/>
    <dgm:cxn modelId="{D1CA5CB3-AEEF-BD45-9FFA-C733B4067307}" type="presOf" srcId="{88A516C7-4CFB-8C44-8183-E693D0F357C1}" destId="{3284BF96-5AE7-4E4F-AA7D-7E0D83139E0B}" srcOrd="0" destOrd="0" presId="urn:microsoft.com/office/officeart/2005/8/layout/vList5"/>
    <dgm:cxn modelId="{58274B28-0721-1941-AB0D-CA42DA2B9AE4}" srcId="{05D9D013-1843-4543-A8D6-4BF3CFACDA4F}" destId="{23544815-5EFE-3B49-85FB-FEF82B11BEDF}" srcOrd="3" destOrd="0" parTransId="{FBB30B35-C8F4-DF48-9188-94A5C830671D}" sibTransId="{CA9A6764-A840-B044-9760-D351E89C9B5D}"/>
    <dgm:cxn modelId="{90C80AF0-64AD-E64B-A220-1C3638A4B541}" type="presOf" srcId="{5CC6D5C8-4BE0-8D41-A18B-82747B3AC05C}" destId="{85FD906E-66E5-584C-BB79-30BBCC6EE610}" srcOrd="0" destOrd="0" presId="urn:microsoft.com/office/officeart/2005/8/layout/vList5"/>
    <dgm:cxn modelId="{15E35AF0-56A4-6140-B1B3-312D56C90DBD}" srcId="{05D9D013-1843-4543-A8D6-4BF3CFACDA4F}" destId="{6DC488C0-1C4C-1548-8905-8FAF2E59CA23}" srcOrd="4" destOrd="0" parTransId="{EBB03C13-5B98-114D-B1F7-B14C1353E06B}" sibTransId="{008736BE-14FE-D347-8128-C75600B58373}"/>
    <dgm:cxn modelId="{FF1E08A0-9058-3645-9AA6-BBEA07C5A15F}" srcId="{5CC6D5C8-4BE0-8D41-A18B-82747B3AC05C}" destId="{4EAB63ED-759B-CF4A-A89A-8A971116ABD6}" srcOrd="0" destOrd="0" parTransId="{C21914F6-EF5D-9940-94CC-811D68773228}" sibTransId="{213D5E07-44EB-6D40-ADDF-1107E88BAD43}"/>
    <dgm:cxn modelId="{B37B985A-B566-DD46-B3D5-E54AD35D2FC2}" type="presOf" srcId="{B14415F7-9930-5149-AB5D-066EED625195}" destId="{B3EC766F-CB49-C747-A9C0-84A4EA015624}" srcOrd="0" destOrd="0" presId="urn:microsoft.com/office/officeart/2005/8/layout/vList5"/>
    <dgm:cxn modelId="{BDA825CB-79A7-794B-8C4B-7B75511F7AE6}" type="presOf" srcId="{6DC488C0-1C4C-1548-8905-8FAF2E59CA23}" destId="{51E21E11-0AE0-5E47-9F74-E620255ACE8F}" srcOrd="0" destOrd="0" presId="urn:microsoft.com/office/officeart/2005/8/layout/vList5"/>
    <dgm:cxn modelId="{8092F913-777A-0F4A-B6CB-DFAFAD9B3AB9}" type="presOf" srcId="{C92C7617-C827-A248-9830-DB88DEB93634}" destId="{A72E6BD4-E71E-7043-A579-C28755633979}" srcOrd="0" destOrd="0" presId="urn:microsoft.com/office/officeart/2005/8/layout/vList5"/>
    <dgm:cxn modelId="{202B626E-FB50-0A4B-95B5-CAACF01B4DD3}" type="presOf" srcId="{0281385D-98E8-F24C-93A7-F2F26A54AB84}" destId="{9749B861-FF57-5246-89BD-550C235BFD7C}" srcOrd="0" destOrd="0" presId="urn:microsoft.com/office/officeart/2005/8/layout/vList5"/>
    <dgm:cxn modelId="{21BD2D7A-4CBF-8C4B-816D-482DBC2D5F70}" srcId="{05D9D013-1843-4543-A8D6-4BF3CFACDA4F}" destId="{88A516C7-4CFB-8C44-8183-E693D0F357C1}" srcOrd="2" destOrd="0" parTransId="{03A3CDF8-F174-604F-B83B-4BA52A8D7F7F}" sibTransId="{ADE825C7-7CF4-7E48-9EC9-76293B157B78}"/>
    <dgm:cxn modelId="{74CEA908-2D8F-4A43-B1A4-91A7207252CC}" srcId="{5869CADE-785E-EA4E-AF47-3B63A7A9FEEE}" destId="{DEEAAD72-B0BD-614B-8ADE-CF6461339B81}" srcOrd="0" destOrd="0" parTransId="{59F5C23B-7291-5A4A-85B2-8A656E2C4016}" sibTransId="{D603A5AC-F130-F343-AA3F-741DB1D280BE}"/>
    <dgm:cxn modelId="{AA66BF4C-BB4F-B345-BD68-F7CC1ECD1598}" type="presOf" srcId="{DEEAAD72-B0BD-614B-8ADE-CF6461339B81}" destId="{AE9155AB-5E43-B84D-B72A-0D88CF985479}" srcOrd="0" destOrd="0" presId="urn:microsoft.com/office/officeart/2005/8/layout/vList5"/>
    <dgm:cxn modelId="{18C1D24A-994D-B84F-910C-9373A26AD059}" srcId="{23544815-5EFE-3B49-85FB-FEF82B11BEDF}" destId="{B14415F7-9930-5149-AB5D-066EED625195}" srcOrd="0" destOrd="0" parTransId="{70217F90-4E60-8342-BEBE-4C8C3AC1EB62}" sibTransId="{CB18A736-85EA-B14D-85AC-7A2CD3F1DB5E}"/>
    <dgm:cxn modelId="{68CF840D-87B0-7247-9B4B-9A749B3E3B5E}" type="presParOf" srcId="{7632F64B-916D-C743-990D-F438C169EDCD}" destId="{D42B62FF-B8E9-E34E-8D5E-75B36E1ACB48}" srcOrd="0" destOrd="0" presId="urn:microsoft.com/office/officeart/2005/8/layout/vList5"/>
    <dgm:cxn modelId="{7E760CFE-6807-A047-BF0D-28BB43291D69}" type="presParOf" srcId="{D42B62FF-B8E9-E34E-8D5E-75B36E1ACB48}" destId="{A72E6BD4-E71E-7043-A579-C28755633979}" srcOrd="0" destOrd="0" presId="urn:microsoft.com/office/officeart/2005/8/layout/vList5"/>
    <dgm:cxn modelId="{C8EB514F-05C2-934E-8D54-09EDF9CEDE87}" type="presParOf" srcId="{D42B62FF-B8E9-E34E-8D5E-75B36E1ACB48}" destId="{3451D7AB-40B1-8A49-BFAB-3F88455B446D}" srcOrd="1" destOrd="0" presId="urn:microsoft.com/office/officeart/2005/8/layout/vList5"/>
    <dgm:cxn modelId="{C6699468-4F26-FD4C-82D7-A6599EE2618A}" type="presParOf" srcId="{7632F64B-916D-C743-990D-F438C169EDCD}" destId="{CA28C4C5-413F-2945-8926-83127D044AFF}" srcOrd="1" destOrd="0" presId="urn:microsoft.com/office/officeart/2005/8/layout/vList5"/>
    <dgm:cxn modelId="{240E07E1-AF40-1F44-9D16-CEF51A8325CF}" type="presParOf" srcId="{7632F64B-916D-C743-990D-F438C169EDCD}" destId="{A4D39054-2CE7-7340-B980-4D66B4754339}" srcOrd="2" destOrd="0" presId="urn:microsoft.com/office/officeart/2005/8/layout/vList5"/>
    <dgm:cxn modelId="{1B42562E-7C48-2643-8F15-C1932A684BE1}" type="presParOf" srcId="{A4D39054-2CE7-7340-B980-4D66B4754339}" destId="{0012240A-1138-3149-A974-8472D2BF8AA1}" srcOrd="0" destOrd="0" presId="urn:microsoft.com/office/officeart/2005/8/layout/vList5"/>
    <dgm:cxn modelId="{3CC565E8-F106-8A40-A992-C6CEF8BC33A8}" type="presParOf" srcId="{A4D39054-2CE7-7340-B980-4D66B4754339}" destId="{AE9155AB-5E43-B84D-B72A-0D88CF985479}" srcOrd="1" destOrd="0" presId="urn:microsoft.com/office/officeart/2005/8/layout/vList5"/>
    <dgm:cxn modelId="{E28B5FC9-8DD8-2940-A606-A94203E9051B}" type="presParOf" srcId="{7632F64B-916D-C743-990D-F438C169EDCD}" destId="{E7DE1622-F3CF-4F47-B406-F59DC61663A4}" srcOrd="3" destOrd="0" presId="urn:microsoft.com/office/officeart/2005/8/layout/vList5"/>
    <dgm:cxn modelId="{7C252BF6-998A-8D45-9994-9DFA99136B9A}" type="presParOf" srcId="{7632F64B-916D-C743-990D-F438C169EDCD}" destId="{2FC786C9-ECFD-E04F-98EB-F8419BFBC8E7}" srcOrd="4" destOrd="0" presId="urn:microsoft.com/office/officeart/2005/8/layout/vList5"/>
    <dgm:cxn modelId="{CC702E14-EE2B-DE4E-B13F-641252192673}" type="presParOf" srcId="{2FC786C9-ECFD-E04F-98EB-F8419BFBC8E7}" destId="{3284BF96-5AE7-4E4F-AA7D-7E0D83139E0B}" srcOrd="0" destOrd="0" presId="urn:microsoft.com/office/officeart/2005/8/layout/vList5"/>
    <dgm:cxn modelId="{E1554300-207C-864C-BF11-A51281B16479}" type="presParOf" srcId="{2FC786C9-ECFD-E04F-98EB-F8419BFBC8E7}" destId="{9749B861-FF57-5246-89BD-550C235BFD7C}" srcOrd="1" destOrd="0" presId="urn:microsoft.com/office/officeart/2005/8/layout/vList5"/>
    <dgm:cxn modelId="{916A95BA-0E23-E54F-A5AB-4137F08D2CB2}" type="presParOf" srcId="{7632F64B-916D-C743-990D-F438C169EDCD}" destId="{57381A9E-4C70-7047-BA66-4B9DFD5874D6}" srcOrd="5" destOrd="0" presId="urn:microsoft.com/office/officeart/2005/8/layout/vList5"/>
    <dgm:cxn modelId="{83B52AE9-250A-3E46-81BF-DB6B6557BA2A}" type="presParOf" srcId="{7632F64B-916D-C743-990D-F438C169EDCD}" destId="{3D365CEE-ED7B-6B47-AAC4-F0B2062AC098}" srcOrd="6" destOrd="0" presId="urn:microsoft.com/office/officeart/2005/8/layout/vList5"/>
    <dgm:cxn modelId="{0B43538E-925F-D547-AF3F-BCA41C200E8E}" type="presParOf" srcId="{3D365CEE-ED7B-6B47-AAC4-F0B2062AC098}" destId="{56EA42A8-EEC1-304B-9415-77138023E3AC}" srcOrd="0" destOrd="0" presId="urn:microsoft.com/office/officeart/2005/8/layout/vList5"/>
    <dgm:cxn modelId="{FF73865B-9FBF-8A4B-9B55-2A8B1E1B0AD8}" type="presParOf" srcId="{3D365CEE-ED7B-6B47-AAC4-F0B2062AC098}" destId="{B3EC766F-CB49-C747-A9C0-84A4EA015624}" srcOrd="1" destOrd="0" presId="urn:microsoft.com/office/officeart/2005/8/layout/vList5"/>
    <dgm:cxn modelId="{381A4869-E995-3B43-BBD8-709B8269DB6A}" type="presParOf" srcId="{7632F64B-916D-C743-990D-F438C169EDCD}" destId="{6A20980C-927A-324A-9900-D41A3D617CE7}" srcOrd="7" destOrd="0" presId="urn:microsoft.com/office/officeart/2005/8/layout/vList5"/>
    <dgm:cxn modelId="{E6E34ECC-25BC-AA41-8EB8-796CB81ECDE7}" type="presParOf" srcId="{7632F64B-916D-C743-990D-F438C169EDCD}" destId="{50494039-9D56-ED44-9F49-E49567008A03}" srcOrd="8" destOrd="0" presId="urn:microsoft.com/office/officeart/2005/8/layout/vList5"/>
    <dgm:cxn modelId="{94D69E97-5326-9941-A115-8C6E55F1AE6B}" type="presParOf" srcId="{50494039-9D56-ED44-9F49-E49567008A03}" destId="{51E21E11-0AE0-5E47-9F74-E620255ACE8F}" srcOrd="0" destOrd="0" presId="urn:microsoft.com/office/officeart/2005/8/layout/vList5"/>
    <dgm:cxn modelId="{7AA52CD3-AFA8-1246-88FE-0CE98F9728C7}" type="presParOf" srcId="{50494039-9D56-ED44-9F49-E49567008A03}" destId="{B199721B-EAB1-6C45-A039-99C36F7A0EE9}" srcOrd="1" destOrd="0" presId="urn:microsoft.com/office/officeart/2005/8/layout/vList5"/>
    <dgm:cxn modelId="{D0186C43-6B82-AA4E-9C18-BCFF899FBD8A}" type="presParOf" srcId="{7632F64B-916D-C743-990D-F438C169EDCD}" destId="{86C64F5B-1C5B-BC4F-A1CF-F9F3B26B1935}" srcOrd="9" destOrd="0" presId="urn:microsoft.com/office/officeart/2005/8/layout/vList5"/>
    <dgm:cxn modelId="{8461E15C-A981-804B-B205-74AF012A92D1}" type="presParOf" srcId="{7632F64B-916D-C743-990D-F438C169EDCD}" destId="{53B72420-8C04-F94A-81E8-809646016A1E}" srcOrd="10" destOrd="0" presId="urn:microsoft.com/office/officeart/2005/8/layout/vList5"/>
    <dgm:cxn modelId="{C5A1657D-3123-F14E-B459-ECCD79D2A88C}" type="presParOf" srcId="{53B72420-8C04-F94A-81E8-809646016A1E}" destId="{85FD906E-66E5-584C-BB79-30BBCC6EE610}" srcOrd="0" destOrd="0" presId="urn:microsoft.com/office/officeart/2005/8/layout/vList5"/>
    <dgm:cxn modelId="{B9E35334-736F-A545-B729-DA79EBD31EE0}" type="presParOf" srcId="{53B72420-8C04-F94A-81E8-809646016A1E}" destId="{599F2CB1-2594-1C41-9654-66FA5A64996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73E48-7C40-B14C-A577-322CF5209520}">
      <dsp:nvSpPr>
        <dsp:cNvPr id="0" name=""/>
        <dsp:cNvSpPr/>
      </dsp:nvSpPr>
      <dsp:spPr>
        <a:xfrm rot="5400000">
          <a:off x="-265391" y="270898"/>
          <a:ext cx="1769277" cy="123849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</a:t>
          </a:r>
          <a:endParaRPr lang="en-US" sz="3400" kern="1200" dirty="0"/>
        </a:p>
      </dsp:txBody>
      <dsp:txXfrm rot="-5400000">
        <a:off x="1" y="624753"/>
        <a:ext cx="1238494" cy="530783"/>
      </dsp:txXfrm>
    </dsp:sp>
    <dsp:sp modelId="{56BF62EB-152F-274F-8194-A7586E65B79B}">
      <dsp:nvSpPr>
        <dsp:cNvPr id="0" name=""/>
        <dsp:cNvSpPr/>
      </dsp:nvSpPr>
      <dsp:spPr>
        <a:xfrm rot="5400000">
          <a:off x="4020525" y="-2776524"/>
          <a:ext cx="1150030" cy="67140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0" kern="1200" dirty="0" smtClean="0"/>
            <a:t>The Card</a:t>
          </a:r>
          <a:endParaRPr lang="en-US" sz="2400" b="1" i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 smtClean="0"/>
            <a:t>User stories are frequently written on 3x5 cards</a:t>
          </a:r>
          <a:endParaRPr lang="en-US" sz="2400" b="0" i="0" kern="1200" dirty="0"/>
        </a:p>
      </dsp:txBody>
      <dsp:txXfrm rot="-5400000">
        <a:off x="1238494" y="61647"/>
        <a:ext cx="6657952" cy="1037750"/>
      </dsp:txXfrm>
    </dsp:sp>
    <dsp:sp modelId="{3F5E02C3-68F0-9443-A847-495A6C16F676}">
      <dsp:nvSpPr>
        <dsp:cNvPr id="0" name=""/>
        <dsp:cNvSpPr/>
      </dsp:nvSpPr>
      <dsp:spPr>
        <a:xfrm rot="5400000">
          <a:off x="-265391" y="1848114"/>
          <a:ext cx="1769277" cy="123849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</a:t>
          </a:r>
          <a:endParaRPr lang="en-US" sz="3400" kern="1200" dirty="0"/>
        </a:p>
      </dsp:txBody>
      <dsp:txXfrm rot="-5400000">
        <a:off x="1" y="2201969"/>
        <a:ext cx="1238494" cy="530783"/>
      </dsp:txXfrm>
    </dsp:sp>
    <dsp:sp modelId="{1B1E769A-1151-7543-8FA1-9FB860D13645}">
      <dsp:nvSpPr>
        <dsp:cNvPr id="0" name=""/>
        <dsp:cNvSpPr/>
      </dsp:nvSpPr>
      <dsp:spPr>
        <a:xfrm rot="5400000">
          <a:off x="4020525" y="-1199307"/>
          <a:ext cx="1150030" cy="67140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smtClean="0"/>
            <a:t>Conversation</a:t>
          </a:r>
          <a:endParaRPr lang="en-US" sz="20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 smtClean="0"/>
            <a:t>A user story is a promise of a conversation between the customer and developers</a:t>
          </a:r>
          <a:endParaRPr lang="en-US" sz="2000" b="0" i="0" kern="1200" dirty="0"/>
        </a:p>
      </dsp:txBody>
      <dsp:txXfrm rot="-5400000">
        <a:off x="1238494" y="1638864"/>
        <a:ext cx="6657952" cy="1037750"/>
      </dsp:txXfrm>
    </dsp:sp>
    <dsp:sp modelId="{5E971853-9415-0B45-BEA2-70057DB77EAC}">
      <dsp:nvSpPr>
        <dsp:cNvPr id="0" name=""/>
        <dsp:cNvSpPr/>
      </dsp:nvSpPr>
      <dsp:spPr>
        <a:xfrm rot="5400000">
          <a:off x="-265391" y="3425331"/>
          <a:ext cx="1769277" cy="123849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</a:t>
          </a:r>
          <a:endParaRPr lang="en-US" sz="3400" kern="1200" dirty="0"/>
        </a:p>
      </dsp:txBody>
      <dsp:txXfrm rot="-5400000">
        <a:off x="1" y="3779186"/>
        <a:ext cx="1238494" cy="530783"/>
      </dsp:txXfrm>
    </dsp:sp>
    <dsp:sp modelId="{232F1CB0-914F-9247-B224-E1AEC9E1316D}">
      <dsp:nvSpPr>
        <dsp:cNvPr id="0" name=""/>
        <dsp:cNvSpPr/>
      </dsp:nvSpPr>
      <dsp:spPr>
        <a:xfrm rot="5400000">
          <a:off x="4020525" y="377908"/>
          <a:ext cx="1150030" cy="67140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smtClean="0"/>
            <a:t>Confirmation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Each user story includes tests to confirm that the feature has been delivered</a:t>
          </a:r>
          <a:endParaRPr lang="en-US" sz="2400" kern="1200" dirty="0"/>
        </a:p>
      </dsp:txBody>
      <dsp:txXfrm rot="-5400000">
        <a:off x="1238494" y="3216079"/>
        <a:ext cx="6657952" cy="1037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1D7AB-40B1-8A49-BFAB-3F88455B446D}">
      <dsp:nvSpPr>
        <dsp:cNvPr id="0" name=""/>
        <dsp:cNvSpPr/>
      </dsp:nvSpPr>
      <dsp:spPr>
        <a:xfrm rot="5400000">
          <a:off x="5936619" y="-3210672"/>
          <a:ext cx="604618" cy="717971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smtClean="0"/>
            <a:t>Independent</a:t>
          </a:r>
          <a:r>
            <a:rPr lang="en-US" sz="2400" kern="1200" dirty="0" smtClean="0"/>
            <a:t> in context and scheduling</a:t>
          </a:r>
          <a:endParaRPr lang="en-US" sz="2400" kern="1200" dirty="0"/>
        </a:p>
      </dsp:txBody>
      <dsp:txXfrm rot="-5400000">
        <a:off x="2649072" y="106390"/>
        <a:ext cx="7150198" cy="545588"/>
      </dsp:txXfrm>
    </dsp:sp>
    <dsp:sp modelId="{A72E6BD4-E71E-7043-A579-C28755633979}">
      <dsp:nvSpPr>
        <dsp:cNvPr id="0" name=""/>
        <dsp:cNvSpPr/>
      </dsp:nvSpPr>
      <dsp:spPr>
        <a:xfrm>
          <a:off x="1389516" y="1298"/>
          <a:ext cx="1259555" cy="75577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I</a:t>
          </a:r>
          <a:endParaRPr lang="en-US" sz="3800" kern="1200" dirty="0"/>
        </a:p>
      </dsp:txBody>
      <dsp:txXfrm>
        <a:off x="1426410" y="38192"/>
        <a:ext cx="1185767" cy="681984"/>
      </dsp:txXfrm>
    </dsp:sp>
    <dsp:sp modelId="{AE9155AB-5E43-B84D-B72A-0D88CF985479}">
      <dsp:nvSpPr>
        <dsp:cNvPr id="0" name=""/>
        <dsp:cNvSpPr/>
      </dsp:nvSpPr>
      <dsp:spPr>
        <a:xfrm rot="5400000">
          <a:off x="5932298" y="-2417110"/>
          <a:ext cx="604618" cy="717971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smtClean="0"/>
            <a:t>Negotiable </a:t>
          </a:r>
          <a:r>
            <a:rPr lang="en-US" sz="2400" b="0" i="0" kern="1200" dirty="0" smtClean="0"/>
            <a:t>between customer and developers</a:t>
          </a:r>
          <a:endParaRPr lang="en-US" sz="2000" b="0" i="0" kern="1200" dirty="0"/>
        </a:p>
      </dsp:txBody>
      <dsp:txXfrm rot="-5400000">
        <a:off x="2644751" y="899952"/>
        <a:ext cx="7150198" cy="545588"/>
      </dsp:txXfrm>
    </dsp:sp>
    <dsp:sp modelId="{0012240A-1138-3149-A974-8472D2BF8AA1}">
      <dsp:nvSpPr>
        <dsp:cNvPr id="0" name=""/>
        <dsp:cNvSpPr/>
      </dsp:nvSpPr>
      <dsp:spPr>
        <a:xfrm flipH="1">
          <a:off x="1389516" y="826942"/>
          <a:ext cx="1255233" cy="75577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N</a:t>
          </a:r>
          <a:endParaRPr lang="en-US" sz="3800" kern="1200" dirty="0"/>
        </a:p>
      </dsp:txBody>
      <dsp:txXfrm>
        <a:off x="1426410" y="863836"/>
        <a:ext cx="1181445" cy="681984"/>
      </dsp:txXfrm>
    </dsp:sp>
    <dsp:sp modelId="{9749B861-FF57-5246-89BD-550C235BFD7C}">
      <dsp:nvSpPr>
        <dsp:cNvPr id="0" name=""/>
        <dsp:cNvSpPr/>
      </dsp:nvSpPr>
      <dsp:spPr>
        <a:xfrm rot="5400000">
          <a:off x="5932298" y="-1623549"/>
          <a:ext cx="604618" cy="717971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smtClean="0"/>
            <a:t>Valuable</a:t>
          </a:r>
          <a:r>
            <a:rPr lang="en-US" sz="2400" kern="1200" dirty="0" smtClean="0"/>
            <a:t> to the customer</a:t>
          </a:r>
          <a:endParaRPr lang="en-US" sz="2400" kern="1200" dirty="0"/>
        </a:p>
      </dsp:txBody>
      <dsp:txXfrm rot="-5400000">
        <a:off x="2644751" y="1693513"/>
        <a:ext cx="7150198" cy="545588"/>
      </dsp:txXfrm>
    </dsp:sp>
    <dsp:sp modelId="{3284BF96-5AE7-4E4F-AA7D-7E0D83139E0B}">
      <dsp:nvSpPr>
        <dsp:cNvPr id="0" name=""/>
        <dsp:cNvSpPr/>
      </dsp:nvSpPr>
      <dsp:spPr>
        <a:xfrm flipH="1">
          <a:off x="1389516" y="1620503"/>
          <a:ext cx="1255233" cy="75577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V</a:t>
          </a:r>
          <a:endParaRPr lang="en-US" sz="3800" kern="1200" dirty="0"/>
        </a:p>
      </dsp:txBody>
      <dsp:txXfrm>
        <a:off x="1426410" y="1657397"/>
        <a:ext cx="1181445" cy="681984"/>
      </dsp:txXfrm>
    </dsp:sp>
    <dsp:sp modelId="{B3EC766F-CB49-C747-A9C0-84A4EA015624}">
      <dsp:nvSpPr>
        <dsp:cNvPr id="0" name=""/>
        <dsp:cNvSpPr/>
      </dsp:nvSpPr>
      <dsp:spPr>
        <a:xfrm rot="5400000">
          <a:off x="5932298" y="-829987"/>
          <a:ext cx="604618" cy="717971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smtClean="0"/>
            <a:t>Estimable </a:t>
          </a:r>
          <a:r>
            <a:rPr lang="en-US" sz="2400" b="0" i="0" kern="1200" dirty="0" smtClean="0"/>
            <a:t>value to customer &amp; effort for developers</a:t>
          </a:r>
          <a:endParaRPr lang="en-US" sz="1600" b="0" i="0" kern="1200" dirty="0"/>
        </a:p>
      </dsp:txBody>
      <dsp:txXfrm rot="-5400000">
        <a:off x="2644751" y="2487075"/>
        <a:ext cx="7150198" cy="545588"/>
      </dsp:txXfrm>
    </dsp:sp>
    <dsp:sp modelId="{56EA42A8-EEC1-304B-9415-77138023E3AC}">
      <dsp:nvSpPr>
        <dsp:cNvPr id="0" name=""/>
        <dsp:cNvSpPr/>
      </dsp:nvSpPr>
      <dsp:spPr>
        <a:xfrm flipH="1">
          <a:off x="1389516" y="2414065"/>
          <a:ext cx="1255233" cy="75577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E</a:t>
          </a:r>
          <a:endParaRPr lang="en-US" sz="3800" kern="1200" dirty="0"/>
        </a:p>
      </dsp:txBody>
      <dsp:txXfrm>
        <a:off x="1426410" y="2450959"/>
        <a:ext cx="1181445" cy="681984"/>
      </dsp:txXfrm>
    </dsp:sp>
    <dsp:sp modelId="{B199721B-EAB1-6C45-A039-99C36F7A0EE9}">
      <dsp:nvSpPr>
        <dsp:cNvPr id="0" name=""/>
        <dsp:cNvSpPr/>
      </dsp:nvSpPr>
      <dsp:spPr>
        <a:xfrm rot="5400000">
          <a:off x="5932298" y="-36426"/>
          <a:ext cx="604618" cy="717971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smtClean="0"/>
            <a:t>Small </a:t>
          </a:r>
          <a:r>
            <a:rPr lang="en-US" sz="2400" b="0" i="0" kern="1200" dirty="0" smtClean="0"/>
            <a:t>in scope</a:t>
          </a:r>
          <a:endParaRPr lang="en-US" sz="1600" b="0" i="0" kern="1200" dirty="0"/>
        </a:p>
      </dsp:txBody>
      <dsp:txXfrm rot="-5400000">
        <a:off x="2644751" y="3280636"/>
        <a:ext cx="7150198" cy="545588"/>
      </dsp:txXfrm>
    </dsp:sp>
    <dsp:sp modelId="{51E21E11-0AE0-5E47-9F74-E620255ACE8F}">
      <dsp:nvSpPr>
        <dsp:cNvPr id="0" name=""/>
        <dsp:cNvSpPr/>
      </dsp:nvSpPr>
      <dsp:spPr>
        <a:xfrm flipH="1">
          <a:off x="1389516" y="3207626"/>
          <a:ext cx="1255233" cy="75577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</a:t>
          </a:r>
          <a:endParaRPr lang="en-US" sz="3800" kern="1200" dirty="0"/>
        </a:p>
      </dsp:txBody>
      <dsp:txXfrm>
        <a:off x="1426410" y="3244520"/>
        <a:ext cx="1181445" cy="681984"/>
      </dsp:txXfrm>
    </dsp:sp>
    <dsp:sp modelId="{599F2CB1-2594-1C41-9654-66FA5A64996A}">
      <dsp:nvSpPr>
        <dsp:cNvPr id="0" name=""/>
        <dsp:cNvSpPr/>
      </dsp:nvSpPr>
      <dsp:spPr>
        <a:xfrm rot="5400000">
          <a:off x="5932298" y="757135"/>
          <a:ext cx="604618" cy="717971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smtClean="0"/>
            <a:t>Testable: </a:t>
          </a:r>
          <a:r>
            <a:rPr lang="en-US" sz="2400" b="0" i="0" kern="1200" dirty="0" smtClean="0"/>
            <a:t>include sufficient detail to allow testing</a:t>
          </a:r>
          <a:r>
            <a:rPr lang="en-US" sz="2400" b="1" i="1" kern="1200" dirty="0" smtClean="0"/>
            <a:t> </a:t>
          </a:r>
          <a:endParaRPr lang="en-US" sz="3000" b="1" i="1" kern="1200" dirty="0"/>
        </a:p>
      </dsp:txBody>
      <dsp:txXfrm rot="-5400000">
        <a:off x="2644751" y="4074198"/>
        <a:ext cx="7150198" cy="545588"/>
      </dsp:txXfrm>
    </dsp:sp>
    <dsp:sp modelId="{85FD906E-66E5-584C-BB79-30BBCC6EE610}">
      <dsp:nvSpPr>
        <dsp:cNvPr id="0" name=""/>
        <dsp:cNvSpPr/>
      </dsp:nvSpPr>
      <dsp:spPr>
        <a:xfrm flipH="1">
          <a:off x="1389516" y="3969105"/>
          <a:ext cx="1255233" cy="75577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T</a:t>
          </a:r>
          <a:endParaRPr lang="en-US" sz="3800" kern="1200" dirty="0"/>
        </a:p>
      </dsp:txBody>
      <dsp:txXfrm>
        <a:off x="1426410" y="4005999"/>
        <a:ext cx="1181445" cy="681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5/15/17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5/15/17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0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e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jpe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e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e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e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e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e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e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Insert Text Here</a:t>
            </a:r>
          </a:p>
          <a:p>
            <a:pPr lvl="2"/>
            <a:r>
              <a:rPr lang="en-US" dirty="0" smtClean="0"/>
              <a:t>Insert Text Here</a:t>
            </a:r>
          </a:p>
          <a:p>
            <a:pPr lvl="3"/>
            <a:r>
              <a:rPr lang="en-US" dirty="0" smtClean="0"/>
              <a:t>Insert Text Here</a:t>
            </a:r>
          </a:p>
          <a:p>
            <a:pPr lvl="4"/>
            <a:r>
              <a:rPr lang="en-US" sz="1000" dirty="0" smtClean="0"/>
              <a:t>Insert Text Here</a:t>
            </a:r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Here</a:t>
            </a:r>
          </a:p>
          <a:p>
            <a:r>
              <a:rPr lang="en-US" dirty="0" smtClean="0"/>
              <a:t>Email Here</a:t>
            </a:r>
          </a:p>
          <a:p>
            <a:r>
              <a:rPr lang="en-US" dirty="0" smtClean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 smtClean="0"/>
              <a:t>Insert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theme" Target="../theme/theme3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7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theme" Target="../theme/theme8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Chapter 23 Project Planning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Insert Text Here</a:t>
            </a:r>
          </a:p>
          <a:p>
            <a:pPr lvl="1"/>
            <a:r>
              <a:rPr lang="en-US" sz="1800" dirty="0" smtClean="0"/>
              <a:t>Insert Text Here</a:t>
            </a:r>
          </a:p>
          <a:p>
            <a:pPr lvl="2"/>
            <a:r>
              <a:rPr lang="en-US" sz="1600" dirty="0" smtClean="0"/>
              <a:t>Insert Text Here</a:t>
            </a:r>
          </a:p>
          <a:p>
            <a:pPr lvl="3"/>
            <a:r>
              <a:rPr lang="en-US" sz="1400" dirty="0" smtClean="0"/>
              <a:t>Insert Text Here</a:t>
            </a:r>
          </a:p>
          <a:p>
            <a:pPr lvl="4"/>
            <a:r>
              <a:rPr lang="en-US" sz="1050" dirty="0" smtClean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Subhead Line 1</a:t>
            </a:r>
            <a:br>
              <a:rPr lang="en-US" sz="2400" dirty="0" smtClean="0"/>
            </a:br>
            <a:r>
              <a:rPr lang="en-US" sz="2400" dirty="0" smtClean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tiff"/><Relationship Id="rId3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SSW-555: Agile Methods for Software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Prof. Jim Rowland</a:t>
            </a:r>
          </a:p>
          <a:p>
            <a:r>
              <a:rPr lang="en-US" dirty="0" smtClean="0"/>
              <a:t>Software Engineering</a:t>
            </a:r>
          </a:p>
          <a:p>
            <a:r>
              <a:rPr lang="en-US" dirty="0" smtClean="0"/>
              <a:t>School of Systems and Enterprises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Agile Cultures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Cases and User Stories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219421"/>
            <a:ext cx="89169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latin typeface="Gill Sans MT" charset="0"/>
                <a:ea typeface="ＭＳ Ｐゴシック" charset="0"/>
                <a:cs typeface="ＭＳ Ｐゴシック" charset="0"/>
              </a:rPr>
              <a:t>Goal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: Gather features and requirements for a new system</a:t>
            </a:r>
          </a:p>
          <a:p>
            <a:pPr>
              <a:spcAft>
                <a:spcPts val="600"/>
              </a:spcAft>
            </a:pPr>
            <a:endParaRPr lang="en-US" sz="24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Compare and contrast three different approaches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b="1" dirty="0" smtClean="0">
                <a:solidFill>
                  <a:srgbClr val="7030A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Traditional Requirements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- Plan Driven method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requirements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Use </a:t>
            </a:r>
            <a:r>
              <a:rPr lang="en-US" sz="2400" b="1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Cases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RUP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approach for capturing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requirements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sz="2400" b="1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Stories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– agile approach for capturing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requirements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Beware: 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Use Cases and User Stories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may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be a contentious issue! 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/>
                <a:cs typeface="Gill Sans MT"/>
              </a:rPr>
              <a:t>“</a:t>
            </a:r>
            <a:r>
              <a:rPr lang="en-US" sz="2400" i="1" dirty="0" smtClean="0">
                <a:latin typeface="Gill Sans MT"/>
                <a:cs typeface="Gill Sans MT"/>
              </a:rPr>
              <a:t>A </a:t>
            </a:r>
            <a:r>
              <a:rPr lang="en-US" sz="2400" i="1" dirty="0">
                <a:latin typeface="Gill Sans MT"/>
                <a:cs typeface="Gill Sans MT"/>
              </a:rPr>
              <a:t>user story is to a use case as a gazelle is to a </a:t>
            </a:r>
            <a:r>
              <a:rPr lang="en-US" sz="2400" i="1" dirty="0" smtClean="0">
                <a:latin typeface="Gill Sans MT"/>
                <a:cs typeface="Gill Sans MT"/>
              </a:rPr>
              <a:t>gazebo</a:t>
            </a:r>
            <a:r>
              <a:rPr lang="en-US" sz="2400" dirty="0" smtClean="0">
                <a:latin typeface="Gill Sans MT"/>
                <a:cs typeface="Gill Sans MT"/>
              </a:rPr>
              <a:t>” – </a:t>
            </a:r>
            <a:r>
              <a:rPr lang="en-US" sz="2000" dirty="0" smtClean="0">
                <a:latin typeface="Gill Sans MT"/>
                <a:cs typeface="Gill Sans MT"/>
              </a:rPr>
              <a:t>Alistair Cockburn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Gill Sans MT"/>
                <a:cs typeface="Gill Sans MT"/>
              </a:rPr>
              <a:t>http://</a:t>
            </a:r>
            <a:r>
              <a:rPr lang="en-US" dirty="0" err="1">
                <a:latin typeface="Gill Sans MT"/>
                <a:cs typeface="Gill Sans MT"/>
              </a:rPr>
              <a:t>alistair.cockburn.us</a:t>
            </a:r>
            <a:r>
              <a:rPr lang="en-US" dirty="0">
                <a:latin typeface="Gill Sans MT"/>
                <a:cs typeface="Gill Sans MT"/>
              </a:rPr>
              <a:t>/</a:t>
            </a:r>
            <a:r>
              <a:rPr lang="en-US" dirty="0" err="1">
                <a:latin typeface="Gill Sans MT"/>
                <a:cs typeface="Gill Sans MT"/>
              </a:rPr>
              <a:t>A+user+story+is+to+a+use+case+as+a+gazelle+is+to+a+gazebo</a:t>
            </a:r>
            <a:endParaRPr lang="en-US" dirty="0">
              <a:latin typeface="Gill Sans MT"/>
              <a:cs typeface="Gill Sans M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19421"/>
            <a:ext cx="7728267" cy="4511810"/>
          </a:xfrm>
        </p:spPr>
        <p:txBody>
          <a:bodyPr/>
          <a:lstStyle/>
          <a:p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Gathering requirements is typically the first step in a plan driven SDLC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Business Analyst 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interviews the customer 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                          to extract features 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required from the system</a:t>
            </a:r>
          </a:p>
          <a:p>
            <a:pPr lvl="1">
              <a:spcAft>
                <a:spcPts val="600"/>
              </a:spcAft>
            </a:pPr>
            <a:r>
              <a:rPr lang="en-US" sz="2000" i="1" dirty="0" smtClean="0">
                <a:latin typeface="Century Gothic" charset="0"/>
                <a:ea typeface="Century Gothic" charset="0"/>
                <a:cs typeface="Century Gothic" charset="0"/>
              </a:rPr>
              <a:t>The system shall allow the user to enter                             her name, address, and email</a:t>
            </a:r>
          </a:p>
          <a:p>
            <a:pPr lvl="1"/>
            <a:r>
              <a:rPr lang="en-US" sz="2000" i="1" dirty="0" smtClean="0">
                <a:latin typeface="Century Gothic" charset="0"/>
                <a:ea typeface="Century Gothic" charset="0"/>
                <a:cs typeface="Century Gothic" charset="0"/>
              </a:rPr>
              <a:t>The system shall be available </a:t>
            </a:r>
            <a:r>
              <a:rPr lang="en-US" sz="2000" i="1" dirty="0" smtClean="0">
                <a:latin typeface="Century Gothic" charset="0"/>
                <a:ea typeface="Century Gothic" charset="0"/>
                <a:cs typeface="Century Gothic" charset="0"/>
              </a:rPr>
              <a:t>24x7x365                           </a:t>
            </a:r>
            <a:r>
              <a:rPr lang="en-US" sz="2000" i="1" dirty="0" smtClean="0">
                <a:latin typeface="Century Gothic" charset="0"/>
                <a:ea typeface="Century Gothic" charset="0"/>
                <a:cs typeface="Century Gothic" charset="0"/>
              </a:rPr>
              <a:t>with 0.99% reliability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Business Requirements Document (BRD)</a:t>
            </a:r>
          </a:p>
          <a:p>
            <a:pPr lvl="1"/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Formal contract between the customer and the team delivering the product</a:t>
            </a:r>
            <a:endParaRPr lang="en-US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sz="22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driven requirements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518" y="1756553"/>
            <a:ext cx="3126910" cy="23451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8788" y="4143759"/>
            <a:ext cx="31397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upload.wikimedia.org</a:t>
            </a:r>
            <a:r>
              <a:rPr lang="en-US" sz="1100" dirty="0"/>
              <a:t>/</a:t>
            </a:r>
            <a:r>
              <a:rPr lang="en-US" sz="1100" dirty="0" err="1"/>
              <a:t>wikipedia</a:t>
            </a:r>
            <a:r>
              <a:rPr lang="en-US" sz="1100" dirty="0"/>
              <a:t>/commons/thumb/e/e2/</a:t>
            </a:r>
            <a:r>
              <a:rPr lang="en-US" sz="1100" dirty="0" err="1"/>
              <a:t>Waterfall_model.svg</a:t>
            </a:r>
            <a:r>
              <a:rPr lang="en-US" sz="1100" dirty="0"/>
              <a:t>/1280px-Waterfall_model.svg.png</a:t>
            </a:r>
          </a:p>
        </p:txBody>
      </p:sp>
    </p:spTree>
    <p:extLst>
      <p:ext uri="{BB962C8B-B14F-4D97-AF65-F5344CB8AC3E}">
        <p14:creationId xmlns:p14="http://schemas.microsoft.com/office/powerpoint/2010/main" val="198292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94353"/>
            <a:ext cx="579177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All 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requirements are gathered and reviewed 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by the business analysts before 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handing over to development</a:t>
            </a:r>
          </a:p>
          <a:p>
            <a:pPr lvl="1"/>
            <a:r>
              <a:rPr lang="en-US" sz="2200" dirty="0" smtClean="0">
                <a:latin typeface="Gill Sans MT" charset="0"/>
                <a:ea typeface="Gill Sans MT" charset="0"/>
                <a:cs typeface="Gill Sans MT" charset="0"/>
              </a:rPr>
              <a:t>Little </a:t>
            </a:r>
            <a:r>
              <a:rPr lang="en-US" sz="2200" dirty="0" smtClean="0">
                <a:latin typeface="Gill Sans MT" charset="0"/>
                <a:ea typeface="Gill Sans MT" charset="0"/>
                <a:cs typeface="Gill Sans MT" charset="0"/>
              </a:rPr>
              <a:t>or no discussion between customers and </a:t>
            </a:r>
            <a:r>
              <a:rPr lang="en-US" sz="2200" dirty="0" smtClean="0">
                <a:latin typeface="Gill Sans MT" charset="0"/>
                <a:ea typeface="Gill Sans MT" charset="0"/>
                <a:cs typeface="Gill Sans MT" charset="0"/>
              </a:rPr>
              <a:t>developers</a:t>
            </a:r>
          </a:p>
          <a:p>
            <a:pPr>
              <a:spcAft>
                <a:spcPts val="0"/>
              </a:spcAft>
            </a:pP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Describes all of the features needed by the customer</a:t>
            </a:r>
          </a:p>
          <a:p>
            <a:pPr lvl="1">
              <a:spcAft>
                <a:spcPts val="0"/>
              </a:spcAft>
            </a:pPr>
            <a:r>
              <a:rPr lang="en-US" sz="2200" dirty="0" smtClean="0">
                <a:latin typeface="Gill Sans MT" charset="0"/>
                <a:ea typeface="Gill Sans MT" charset="0"/>
                <a:cs typeface="Gill Sans MT" charset="0"/>
              </a:rPr>
              <a:t>Functional requirements, e.g. features</a:t>
            </a:r>
          </a:p>
          <a:p>
            <a:pPr lvl="1"/>
            <a:r>
              <a:rPr lang="en-US" sz="2200" dirty="0" smtClean="0">
                <a:latin typeface="Gill Sans MT" charset="0"/>
                <a:ea typeface="Gill Sans MT" charset="0"/>
                <a:cs typeface="Gill Sans MT" charset="0"/>
              </a:rPr>
              <a:t>Non-functional requires, e.g. availability, </a:t>
            </a:r>
            <a:r>
              <a:rPr lang="mr-IN" sz="2200" dirty="0" smtClean="0">
                <a:latin typeface="Gill Sans MT" charset="0"/>
                <a:ea typeface="Gill Sans MT" charset="0"/>
                <a:cs typeface="Gill Sans MT" charset="0"/>
              </a:rPr>
              <a:t>…</a:t>
            </a:r>
            <a:endParaRPr lang="en-US" sz="22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Limitations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Assumption of completeness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Difficult to change</a:t>
            </a:r>
          </a:p>
          <a:p>
            <a:pPr lvl="1"/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Not created by developers and thrown over the wall to the developers</a:t>
            </a:r>
          </a:p>
          <a:p>
            <a:endParaRPr lang="en-US" sz="22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200" i="1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sz="22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59341" cy="755864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Business Requirements Document (BRD)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86" y="2017810"/>
            <a:ext cx="3126910" cy="23451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4256" y="4405016"/>
            <a:ext cx="31397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upload.wikimedia.org</a:t>
            </a:r>
            <a:r>
              <a:rPr lang="en-US" sz="1100" dirty="0"/>
              <a:t>/</a:t>
            </a:r>
            <a:r>
              <a:rPr lang="en-US" sz="1100" dirty="0" err="1"/>
              <a:t>wikipedia</a:t>
            </a:r>
            <a:r>
              <a:rPr lang="en-US" sz="1100" dirty="0"/>
              <a:t>/commons/thumb/e/e2/</a:t>
            </a:r>
            <a:r>
              <a:rPr lang="en-US" sz="1100" dirty="0" err="1"/>
              <a:t>Waterfall_model.svg</a:t>
            </a:r>
            <a:r>
              <a:rPr lang="en-US" sz="1100" dirty="0"/>
              <a:t>/1280px-Waterfall_model.svg.png</a:t>
            </a:r>
          </a:p>
        </p:txBody>
      </p:sp>
    </p:spTree>
    <p:extLst>
      <p:ext uri="{BB962C8B-B14F-4D97-AF65-F5344CB8AC3E}">
        <p14:creationId xmlns:p14="http://schemas.microsoft.com/office/powerpoint/2010/main" val="29551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219421"/>
            <a:ext cx="8916987" cy="451181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400" b="1" i="1" dirty="0" smtClean="0">
                <a:latin typeface="Gill Sans MT"/>
                <a:cs typeface="Gill Sans MT"/>
              </a:rPr>
              <a:t>MSS</a:t>
            </a:r>
            <a:r>
              <a:rPr lang="en-US" sz="2400" dirty="0" smtClean="0">
                <a:latin typeface="Gill Sans MT"/>
                <a:cs typeface="Gill Sans MT"/>
              </a:rPr>
              <a:t>: Music Streaming </a:t>
            </a:r>
            <a:r>
              <a:rPr lang="en-US" sz="2400" dirty="0">
                <a:latin typeface="Gill Sans MT"/>
                <a:cs typeface="Gill Sans MT"/>
              </a:rPr>
              <a:t>S</a:t>
            </a:r>
            <a:r>
              <a:rPr lang="en-US" sz="2400" dirty="0" smtClean="0">
                <a:latin typeface="Gill Sans MT"/>
                <a:cs typeface="Gill Sans MT"/>
              </a:rPr>
              <a:t>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>
                <a:latin typeface="Gill Sans MT"/>
                <a:cs typeface="Gill Sans MT"/>
              </a:rPr>
              <a:t> Spotify, </a:t>
            </a:r>
            <a:r>
              <a:rPr lang="en-US" sz="2200" dirty="0" smtClean="0">
                <a:latin typeface="Gill Sans MT"/>
                <a:cs typeface="Gill Sans MT"/>
              </a:rPr>
              <a:t> Apple </a:t>
            </a:r>
            <a:r>
              <a:rPr lang="en-US" sz="2200" dirty="0" smtClean="0">
                <a:latin typeface="Gill Sans MT"/>
                <a:cs typeface="Gill Sans MT"/>
              </a:rPr>
              <a:t>Music,  Pandora, </a:t>
            </a:r>
            <a:r>
              <a:rPr lang="is-IS" sz="2200" dirty="0" smtClean="0">
                <a:latin typeface="Gill Sans MT"/>
                <a:cs typeface="Gill Sans MT"/>
              </a:rPr>
              <a:t>…</a:t>
            </a:r>
          </a:p>
          <a:p>
            <a:pPr marL="285750" indent="-285750">
              <a:buFont typeface="Arial"/>
              <a:buChar char="•"/>
            </a:pPr>
            <a:r>
              <a:rPr lang="is-IS" sz="2400" dirty="0" smtClean="0">
                <a:latin typeface="Gill Sans MT"/>
                <a:cs typeface="Gill Sans MT"/>
              </a:rPr>
              <a:t>Users choose music to stream to their phone, laptop, or device</a:t>
            </a:r>
          </a:p>
          <a:p>
            <a:pPr marL="285750" indent="-285750">
              <a:buFont typeface="Arial"/>
              <a:buChar char="•"/>
            </a:pPr>
            <a:r>
              <a:rPr lang="is-IS" sz="2400" dirty="0" smtClean="0">
                <a:latin typeface="Gill Sans MT"/>
                <a:cs typeface="Gill Sans MT"/>
              </a:rPr>
              <a:t>Web based solution</a:t>
            </a:r>
            <a:endParaRPr lang="en-US" sz="2400" dirty="0" smtClean="0">
              <a:latin typeface="Gill Sans MT"/>
              <a:cs typeface="Gill Sans MT"/>
            </a:endParaRPr>
          </a:p>
          <a:p>
            <a:endParaRPr lang="en-US" sz="2400" dirty="0">
              <a:latin typeface="Bauhaus 93"/>
              <a:cs typeface="Bauhaus 93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478" y="301658"/>
            <a:ext cx="7923694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Example domain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86478" y="1017766"/>
            <a:ext cx="8744713" cy="512927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Developed by 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Ivar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Jacobson in 1980s for OO based methods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Part of UML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and RUP  (Rational Unified Process)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Each </a:t>
            </a:r>
            <a:r>
              <a:rPr lang="en-US" sz="2800" dirty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use </a:t>
            </a:r>
            <a:r>
              <a:rPr lang="en-US" sz="28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case</a:t>
            </a:r>
            <a:r>
              <a:rPr lang="en-US" sz="2800" dirty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describes: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A scenario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The actors in the scenario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Actors may be people or systems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A sequence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actions between the actor and the system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An observable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result of value to a particular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actor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Actor’s intention/what does the actor want?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 </a:t>
            </a:r>
            <a:r>
              <a:rPr lang="en-US" dirty="0" smtClean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cases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609600" indent="-6096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Identify the actors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Identify the use cases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Identify actor/use case relationships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Outline scenarios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 </a:t>
            </a:r>
            <a:r>
              <a:rPr lang="en-US" dirty="0" smtClean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case method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Who uses the system?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Who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gets information from the system?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Who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provides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information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to the system?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Who supports the system?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What other systems interact with this system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/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Remember that actors may be other systems</a:t>
            </a:r>
            <a:endParaRPr lang="en-US" sz="2400" dirty="0" smtClean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 smtClean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MSS </a:t>
            </a:r>
            <a:r>
              <a:rPr lang="en-U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Example: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- Users, marketing, content owners, streaming servers, </a:t>
            </a:r>
            <a:r>
              <a:rPr lang="is-I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1. Identify the </a:t>
            </a:r>
            <a:r>
              <a:rPr lang="en-US" dirty="0" smtClean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actors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1341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are the intentions of each actor with respect to the system?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Give a descriptive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</a:rPr>
              <a:t>Start with an action verb</a:t>
            </a:r>
          </a:p>
          <a:p>
            <a:pPr lvl="1"/>
            <a:r>
              <a:rPr lang="en-US" sz="2400" dirty="0" smtClean="0">
                <a:latin typeface="Gill Sans MT" charset="0"/>
                <a:ea typeface="ＭＳ Ｐゴシック" charset="0"/>
              </a:rPr>
              <a:t>Describe the </a:t>
            </a:r>
            <a:r>
              <a:rPr lang="en-US" sz="2400" dirty="0">
                <a:latin typeface="Gill Sans MT" charset="0"/>
                <a:ea typeface="ＭＳ Ｐゴシック" charset="0"/>
              </a:rPr>
              <a:t>goal or intent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Give a one-sentence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description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2. Identify the </a:t>
            </a:r>
            <a:r>
              <a:rPr lang="en-US" dirty="0" smtClean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 cases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1341"/>
            <a:ext cx="8682404" cy="4511810"/>
          </a:xfrm>
        </p:spPr>
        <p:txBody>
          <a:bodyPr/>
          <a:lstStyle/>
          <a:p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Use Case: Play song– user plays a song on device</a:t>
            </a:r>
          </a:p>
          <a:p>
            <a:pPr lvl="1"/>
            <a:r>
              <a:rPr lang="en-US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The user should be able to play a song on her device and control playback with start, stop, pause, forward, back</a:t>
            </a:r>
          </a:p>
          <a:p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Use Case: Explore music – user explores available music</a:t>
            </a:r>
          </a:p>
          <a:p>
            <a:pPr lvl="1"/>
            <a:r>
              <a:rPr lang="en-US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The user should be able to explore different music alternatives that can be played on the device</a:t>
            </a:r>
          </a:p>
          <a:p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Use Case: Collect user profile – gather information about the user</a:t>
            </a:r>
          </a:p>
          <a:p>
            <a:pPr lvl="1"/>
            <a:r>
              <a:rPr lang="en-US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The system should collect demographic information from users</a:t>
            </a:r>
          </a:p>
          <a:p>
            <a:pPr lvl="1"/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2. MSS: Identify </a:t>
            </a:r>
            <a:r>
              <a:rPr lang="en-US" dirty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smtClean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 cases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Draw a diagram showing relationships between actors and use cases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72404" cy="1143000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3. Identify Actor/Use Case Relationships in a Use Case Diagram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1994115" y="2984596"/>
            <a:ext cx="641350" cy="1565275"/>
            <a:chOff x="1152" y="2242"/>
            <a:chExt cx="404" cy="98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265" y="2242"/>
              <a:ext cx="163" cy="3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344" y="2525"/>
              <a:ext cx="0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1152" y="2986"/>
              <a:ext cx="192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364" y="2996"/>
              <a:ext cx="192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>
              <a:off x="1238" y="272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21"/>
          <p:cNvGrpSpPr>
            <a:grpSpLocks/>
          </p:cNvGrpSpPr>
          <p:nvPr/>
        </p:nvGrpSpPr>
        <p:grpSpPr bwMode="auto">
          <a:xfrm>
            <a:off x="5794590" y="2968721"/>
            <a:ext cx="641350" cy="1565275"/>
            <a:chOff x="1152" y="2242"/>
            <a:chExt cx="404" cy="984"/>
          </a:xfrm>
        </p:grpSpPr>
        <p:sp>
          <p:nvSpPr>
            <p:cNvPr id="12" name="Oval 22"/>
            <p:cNvSpPr>
              <a:spLocks noChangeArrowheads="1"/>
            </p:cNvSpPr>
            <p:nvPr/>
          </p:nvSpPr>
          <p:spPr bwMode="auto">
            <a:xfrm>
              <a:off x="1256" y="2242"/>
              <a:ext cx="163" cy="3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344" y="2525"/>
              <a:ext cx="0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 flipH="1">
              <a:off x="1152" y="2986"/>
              <a:ext cx="192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" name="Line 25"/>
            <p:cNvSpPr>
              <a:spLocks noChangeShapeType="1"/>
            </p:cNvSpPr>
            <p:nvPr/>
          </p:nvSpPr>
          <p:spPr bwMode="auto">
            <a:xfrm>
              <a:off x="1364" y="2996"/>
              <a:ext cx="192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238" y="272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8" name="Oval 27"/>
          <p:cNvSpPr>
            <a:spLocks noChangeArrowheads="1"/>
          </p:cNvSpPr>
          <p:nvPr/>
        </p:nvSpPr>
        <p:spPr bwMode="auto">
          <a:xfrm>
            <a:off x="3443503" y="2998884"/>
            <a:ext cx="1747837" cy="520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r>
              <a:rPr lang="en-US" dirty="0" smtClean="0"/>
              <a:t>Play Song</a:t>
            </a:r>
            <a:endParaRPr lang="en-US" dirty="0"/>
          </a:p>
        </p:txBody>
      </p:sp>
      <p:grpSp>
        <p:nvGrpSpPr>
          <p:cNvPr id="20" name="Group 28"/>
          <p:cNvGrpSpPr>
            <a:grpSpLocks/>
          </p:cNvGrpSpPr>
          <p:nvPr/>
        </p:nvGrpSpPr>
        <p:grpSpPr bwMode="auto">
          <a:xfrm>
            <a:off x="3438740" y="3991071"/>
            <a:ext cx="1752600" cy="519113"/>
            <a:chOff x="3505200" y="4876800"/>
            <a:chExt cx="1752600" cy="519113"/>
          </a:xfrm>
        </p:grpSpPr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3505200" y="4876800"/>
              <a:ext cx="1752600" cy="519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Rectangle 30"/>
            <p:cNvSpPr>
              <a:spLocks noChangeArrowheads="1"/>
            </p:cNvSpPr>
            <p:nvPr/>
          </p:nvSpPr>
          <p:spPr bwMode="auto">
            <a:xfrm>
              <a:off x="3638969" y="4935570"/>
              <a:ext cx="15003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/>
                <a:t>Explore Music</a:t>
              </a:r>
              <a:endParaRPr lang="en-US" dirty="0"/>
            </a:p>
          </p:txBody>
        </p:sp>
      </p:grpSp>
      <p:sp>
        <p:nvSpPr>
          <p:cNvPr id="23" name="Line 33"/>
          <p:cNvSpPr>
            <a:spLocks noChangeShapeType="1"/>
          </p:cNvSpPr>
          <p:nvPr/>
        </p:nvSpPr>
        <p:spPr bwMode="auto">
          <a:xfrm flipV="1">
            <a:off x="2848190" y="3329084"/>
            <a:ext cx="595313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577" tIns="45789" rIns="91577" bIns="45789">
            <a:spAutoFit/>
          </a:bodyPr>
          <a:lstStyle/>
          <a:p>
            <a:endParaRPr lang="en-US"/>
          </a:p>
        </p:txBody>
      </p:sp>
      <p:sp>
        <p:nvSpPr>
          <p:cNvPr id="24" name="Line 34"/>
          <p:cNvSpPr>
            <a:spLocks noChangeShapeType="1"/>
          </p:cNvSpPr>
          <p:nvPr/>
        </p:nvSpPr>
        <p:spPr bwMode="auto">
          <a:xfrm>
            <a:off x="2848190" y="3800571"/>
            <a:ext cx="6667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577" tIns="45789" rIns="91577" bIns="45789">
            <a:spAutoFit/>
          </a:bodyPr>
          <a:lstStyle/>
          <a:p>
            <a:endParaRPr lang="en-US"/>
          </a:p>
        </p:txBody>
      </p:sp>
      <p:sp>
        <p:nvSpPr>
          <p:cNvPr id="26" name="Text Box 36"/>
          <p:cNvSpPr txBox="1">
            <a:spLocks noChangeArrowheads="1"/>
          </p:cNvSpPr>
          <p:nvPr/>
        </p:nvSpPr>
        <p:spPr bwMode="auto">
          <a:xfrm>
            <a:off x="1824253" y="4618134"/>
            <a:ext cx="672306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7" tIns="45789" rIns="91577" bIns="4578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 smtClean="0"/>
              <a:t>User</a:t>
            </a:r>
            <a:endParaRPr lang="en-US" sz="1800" dirty="0"/>
          </a:p>
        </p:txBody>
      </p:sp>
      <p:sp>
        <p:nvSpPr>
          <p:cNvPr id="27" name="Rectangle 37"/>
          <p:cNvSpPr>
            <a:spLocks noChangeArrowheads="1"/>
          </p:cNvSpPr>
          <p:nvPr/>
        </p:nvSpPr>
        <p:spPr bwMode="auto">
          <a:xfrm>
            <a:off x="5737440" y="4649884"/>
            <a:ext cx="862337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7" tIns="45789" rIns="91577" bIns="45789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3438740" y="4906276"/>
            <a:ext cx="1752600" cy="82230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600" dirty="0" smtClean="0"/>
              <a:t>Collect User Profile</a:t>
            </a:r>
            <a:endParaRPr lang="en-US" sz="1600" dirty="0"/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 flipH="1">
            <a:off x="4999306" y="4174583"/>
            <a:ext cx="878256" cy="864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lIns="91577" tIns="45789" rIns="91577" bIns="45789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219421"/>
            <a:ext cx="89169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latin typeface="Gill Sans MT" charset="0"/>
                <a:ea typeface="ＭＳ Ｐゴシック" charset="0"/>
                <a:cs typeface="ＭＳ Ｐゴシック" charset="0"/>
              </a:rPr>
              <a:t>Goal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: Compare organizations and cultures in Plan Driven and Agile organizations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Compare roles of 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developers, managers, and 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executives</a:t>
            </a:r>
          </a:p>
          <a:p>
            <a:pPr>
              <a:spcAft>
                <a:spcPts val="600"/>
              </a:spcAft>
            </a:pP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Acknowledgement:   </a:t>
            </a:r>
            <a:r>
              <a:rPr lang="en-US" sz="2200" u="sng" dirty="0" smtClean="0">
                <a:latin typeface="Gill Sans MT" charset="0"/>
                <a:ea typeface="ＭＳ Ｐゴシック" charset="0"/>
                <a:cs typeface="ＭＳ Ｐゴシック" charset="0"/>
              </a:rPr>
              <a:t>Introduction to Agile Methods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,  Ashmore and </a:t>
            </a:r>
            <a:r>
              <a:rPr lang="en-US" sz="2200" dirty="0" err="1" smtClean="0">
                <a:latin typeface="Gill Sans MT" charset="0"/>
                <a:ea typeface="ＭＳ Ｐゴシック" charset="0"/>
                <a:cs typeface="ＭＳ Ｐゴシック" charset="0"/>
              </a:rPr>
              <a:t>Runyan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, 2015.</a:t>
            </a:r>
            <a:endParaRPr lang="en-US" sz="2200" u="sng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endParaRPr lang="en-US" sz="22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6" y="3627778"/>
            <a:ext cx="3326086" cy="22151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395" y="5842951"/>
            <a:ext cx="27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“Office Space”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7090" y="5858288"/>
            <a:ext cx="27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“HBO Silicon Valley”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09" y="3627777"/>
            <a:ext cx="3947552" cy="22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Describe sequence of events in basic flow (sunny day scenario)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Describe sequences of events in alternate flows (rainy day scenarios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Play Music: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Basic Flow: User selects song and plays song from beginning to end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Alternate Flow: User selects song but song is not available for playing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Alternate Flow: User fast forwards through first 30 seconds</a:t>
            </a:r>
          </a:p>
          <a:p>
            <a:endParaRPr lang="en-US" sz="2400" dirty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4. Outline Scenarios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609600" indent="-6096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Brief description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Actors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Basic flow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Alternate flows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 </a:t>
            </a:r>
            <a:r>
              <a:rPr lang="en-US" dirty="0" smtClean="0">
                <a:solidFill>
                  <a:srgbClr val="0070C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case template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MSS play song example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889793" y="2569577"/>
            <a:ext cx="641350" cy="1565275"/>
            <a:chOff x="1152" y="2242"/>
            <a:chExt cx="404" cy="98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256" y="2242"/>
              <a:ext cx="163" cy="3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344" y="2525"/>
              <a:ext cx="0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1152" y="2986"/>
              <a:ext cx="192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1364" y="2996"/>
              <a:ext cx="192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238" y="272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843756" y="4203115"/>
            <a:ext cx="671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7" tIns="45789" rIns="91577" bIns="4578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User</a:t>
            </a: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3431256" y="2401302"/>
            <a:ext cx="2854325" cy="520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577" tIns="45789" rIns="91577" bIns="45789" anchor="ctr">
            <a:spAutoFit/>
          </a:bodyPr>
          <a:lstStyle/>
          <a:p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4193256" y="2440990"/>
            <a:ext cx="1156287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577" tIns="45789" rIns="91577" bIns="4578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Tahoma" charset="0"/>
              </a:rPr>
              <a:t>Play song</a:t>
            </a:r>
            <a:endParaRPr lang="en-US" sz="1800" dirty="0">
              <a:latin typeface="Tahoma" charset="0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V="1">
            <a:off x="2483518" y="2729915"/>
            <a:ext cx="947738" cy="350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577" tIns="45789" rIns="91577" bIns="45789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609600" indent="-609600">
              <a:buFont typeface="Arial" charset="0"/>
              <a:buAutoNum type="arabicPeriod"/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Play song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609600" indent="-609600">
              <a:buFont typeface="Arial" charset="0"/>
              <a:buAutoNum type="arabicPeriod"/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Brief description: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The user selects a song from MSS and plays the song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609600" indent="-609600">
              <a:buFont typeface="Arial" charset="0"/>
              <a:buAutoNum type="arabicPeriod"/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Actors: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Play song use case 1 of 3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609600" indent="-609600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Basic flow:</a:t>
            </a: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</a:rPr>
              <a:t>User </a:t>
            </a:r>
            <a:r>
              <a:rPr lang="en-US" sz="2400" dirty="0" smtClean="0">
                <a:latin typeface="Gill Sans MT" charset="0"/>
                <a:ea typeface="ＭＳ Ｐゴシック" charset="0"/>
              </a:rPr>
              <a:t>visits MSS home page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 smtClean="0">
                <a:latin typeface="Gill Sans MT" charset="0"/>
                <a:ea typeface="ＭＳ Ｐゴシック" charset="0"/>
              </a:rPr>
              <a:t>User selects a song from available content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</a:rPr>
              <a:t>User pushes start button</a:t>
            </a: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 smtClean="0">
                <a:latin typeface="Gill Sans MT" charset="0"/>
                <a:ea typeface="ＭＳ Ｐゴシック" charset="0"/>
              </a:rPr>
              <a:t>Song is streamed to the user’s device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 smtClean="0">
                <a:latin typeface="Gill Sans MT" charset="0"/>
                <a:ea typeface="ＭＳ Ｐゴシック" charset="0"/>
              </a:rPr>
              <a:t>Song plays on user’s device</a:t>
            </a:r>
            <a:endParaRPr lang="en-US" sz="2400" dirty="0">
              <a:latin typeface="Gill Sans MT" charset="0"/>
              <a:ea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Play song use </a:t>
            </a:r>
            <a:r>
              <a:rPr lang="en-US" dirty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case </a:t>
            </a:r>
            <a:r>
              <a:rPr lang="en-US" dirty="0" smtClean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2 </a:t>
            </a:r>
            <a:r>
              <a:rPr lang="en-US" dirty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of 3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609600" indent="-609600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Alternate flows</a:t>
            </a: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 smtClean="0">
                <a:latin typeface="Gill Sans MT" charset="0"/>
                <a:ea typeface="ＭＳ Ｐゴシック" charset="0"/>
              </a:rPr>
              <a:t>User selects song but doesn’t start playing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 smtClean="0">
                <a:latin typeface="Gill Sans MT" charset="0"/>
                <a:ea typeface="ＭＳ Ｐゴシック" charset="0"/>
              </a:rPr>
              <a:t>Song selected by user selected is not available for streaming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 smtClean="0">
                <a:latin typeface="Gill Sans MT" charset="0"/>
                <a:ea typeface="ＭＳ Ｐゴシック" charset="0"/>
              </a:rPr>
              <a:t>User fast forwards past first 30 seconds of song</a:t>
            </a:r>
            <a:endParaRPr lang="en-US" sz="2400" dirty="0">
              <a:latin typeface="Gill Sans MT" charset="0"/>
              <a:ea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Play song use </a:t>
            </a:r>
            <a:r>
              <a:rPr lang="en-US" dirty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case </a:t>
            </a:r>
            <a:r>
              <a:rPr lang="en-US" dirty="0" smtClean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3 </a:t>
            </a:r>
            <a:r>
              <a:rPr lang="en-US" dirty="0">
                <a:solidFill>
                  <a:srgbClr val="008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of 3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Use Case Summary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7013" y="1296958"/>
            <a:ext cx="8691562" cy="4796936"/>
          </a:xfrm>
        </p:spPr>
        <p:txBody>
          <a:bodyPr/>
          <a:lstStyle/>
          <a:p>
            <a:r>
              <a:rPr lang="en-US" sz="2800" dirty="0" smtClean="0">
                <a:latin typeface="Gill Sans MT"/>
                <a:cs typeface="Gill Sans MT"/>
              </a:rPr>
              <a:t>Use cases describe the scenarios in terms of actors and actions </a:t>
            </a:r>
          </a:p>
          <a:p>
            <a:r>
              <a:rPr lang="en-US" sz="2800" dirty="0" smtClean="0">
                <a:latin typeface="Gill Sans MT"/>
                <a:cs typeface="Gill Sans MT"/>
              </a:rPr>
              <a:t>Specify “all possible” scenarios</a:t>
            </a:r>
          </a:p>
          <a:p>
            <a:r>
              <a:rPr lang="en-US" sz="2800" dirty="0" smtClean="0">
                <a:latin typeface="Gill Sans MT"/>
                <a:cs typeface="Gill Sans MT"/>
              </a:rPr>
              <a:t>Typically include detailed instructions on how to accomplish those scenarios</a:t>
            </a:r>
            <a:endParaRPr lang="en-US" sz="28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306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96280" y="999627"/>
            <a:ext cx="8682404" cy="4511810"/>
          </a:xfrm>
        </p:spPr>
        <p:txBody>
          <a:bodyPr/>
          <a:lstStyle/>
          <a:p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Customers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communicate their needs via short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statements</a:t>
            </a:r>
          </a:p>
          <a:p>
            <a:pPr lvl="1"/>
            <a:r>
              <a:rPr lang="en-US" sz="2200" b="1" dirty="0" smtClean="0">
                <a:latin typeface="Gill Sans MT" charset="0"/>
                <a:ea typeface="ＭＳ Ｐゴシック" charset="0"/>
                <a:cs typeface="ＭＳ Ｐゴシック" charset="0"/>
              </a:rPr>
              <a:t>Customers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 provide the user stories with help from developers</a:t>
            </a:r>
          </a:p>
          <a:p>
            <a:pPr lvl="1"/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Each User Story is a reminder for the customer and developer to discuss the issue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Each statement describes the goal of an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actor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"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as a user I want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to .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.."</a:t>
            </a:r>
          </a:p>
          <a:p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Customer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should decide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priority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of each user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story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MSS Play song:</a:t>
            </a:r>
          </a:p>
          <a:p>
            <a:pPr lvl="1"/>
            <a:r>
              <a:rPr lang="en-US" sz="22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As a user I want to be able to play a song so I can listen to it from beginning to end so I can hear the song</a:t>
            </a:r>
          </a:p>
          <a:p>
            <a:pPr lvl="1"/>
            <a:r>
              <a:rPr lang="en-US" sz="22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Priority 1</a:t>
            </a:r>
            <a:endParaRPr lang="en-US" sz="2200" dirty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Stories: Agile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charset="0"/>
                <a:ea typeface="ＭＳ Ｐゴシック" charset="0"/>
                <a:cs typeface="ＭＳ Ｐゴシック" charset="0"/>
              </a:rPr>
              <a:t>3 C’s of User Stories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09377433"/>
              </p:ext>
            </p:extLst>
          </p:nvPr>
        </p:nvGraphicFramePr>
        <p:xfrm>
          <a:off x="420704" y="1214847"/>
          <a:ext cx="7952587" cy="493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09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Sometimes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user stories need elaboration to explain exactly what is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needed</a:t>
            </a:r>
          </a:p>
          <a:p>
            <a:pPr lvl="1"/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Customer and developers resolve any ambiguities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developer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estimates the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effort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required for each user story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MSS Play Song:</a:t>
            </a:r>
          </a:p>
          <a:p>
            <a:pPr lvl="1"/>
            <a:r>
              <a:rPr lang="en-US" sz="2200" dirty="0" smtClean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Effort: 2 story points</a:t>
            </a:r>
            <a:endParaRPr lang="en-US" sz="2200" dirty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Developers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help to elaborate </a:t>
            </a:r>
            <a:b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stories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478" y="301658"/>
            <a:ext cx="7923694" cy="1143000"/>
          </a:xfrm>
        </p:spPr>
        <p:txBody>
          <a:bodyPr/>
          <a:lstStyle/>
          <a:p>
            <a:r>
              <a:rPr lang="en-US" dirty="0" smtClean="0"/>
              <a:t>Corporate Culture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6387" y="1122676"/>
          <a:ext cx="7837716" cy="49907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18858"/>
                <a:gridCol w="3918858"/>
              </a:tblGrid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Plan Driven Cultures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Agile</a:t>
                      </a:r>
                      <a:r>
                        <a:rPr lang="en-US" baseline="0" dirty="0" smtClean="0"/>
                        <a:t> Cultures</a:t>
                      </a:r>
                      <a:endParaRPr lang="en-US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Managers</a:t>
                      </a:r>
                      <a:r>
                        <a:rPr lang="en-US" baseline="0" dirty="0" smtClean="0"/>
                        <a:t> assign 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Self organizing teams</a:t>
                      </a:r>
                      <a:endParaRPr lang="en-US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Individuals</a:t>
                      </a:r>
                      <a:r>
                        <a:rPr lang="en-US" baseline="0" dirty="0" smtClean="0"/>
                        <a:t> work for the manager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Individuals work for</a:t>
                      </a:r>
                      <a:r>
                        <a:rPr lang="en-US" baseline="0" dirty="0" smtClean="0"/>
                        <a:t> the team</a:t>
                      </a:r>
                      <a:endParaRPr lang="en-US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Individuals</a:t>
                      </a:r>
                      <a:r>
                        <a:rPr lang="en-US" baseline="0" dirty="0" smtClean="0"/>
                        <a:t> measured on individual achievements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Individuals measured</a:t>
                      </a:r>
                      <a:r>
                        <a:rPr lang="en-US" baseline="0" dirty="0" smtClean="0"/>
                        <a:t> on team achievements</a:t>
                      </a:r>
                      <a:endParaRPr lang="en-US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Manager assigns</a:t>
                      </a:r>
                      <a:r>
                        <a:rPr lang="en-US" baseline="0" dirty="0" smtClean="0"/>
                        <a:t> tasks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Team members select tasks</a:t>
                      </a:r>
                      <a:endParaRPr lang="en-US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Manager responsible for improvement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Team responsible </a:t>
                      </a:r>
                      <a:r>
                        <a:rPr lang="en-US" smtClean="0"/>
                        <a:t>for reflection and continuous </a:t>
                      </a:r>
                      <a:r>
                        <a:rPr lang="en-US" dirty="0" smtClean="0"/>
                        <a:t>improvement </a:t>
                      </a:r>
                      <a:endParaRPr lang="en-US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Infrequent</a:t>
                      </a:r>
                      <a:r>
                        <a:rPr lang="en-US" baseline="0" dirty="0" smtClean="0"/>
                        <a:t> deliveries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Frequent/continuous deliveries</a:t>
                      </a:r>
                      <a:endParaRPr lang="en-US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Infrequent feedback from customers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Frequent/continuous</a:t>
                      </a:r>
                      <a:r>
                        <a:rPr lang="en-US" baseline="0" dirty="0" smtClean="0"/>
                        <a:t> feedback from customers</a:t>
                      </a:r>
                      <a:endParaRPr lang="en-US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“Us and them” e.g. </a:t>
                      </a:r>
                      <a:r>
                        <a:rPr lang="en-US" baseline="0" dirty="0" smtClean="0"/>
                        <a:t>testing, 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”Us” e.g. testing, Ops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03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Title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– a short handle for the story. Present tense verb in active voice is desirable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Acceptance test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–the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name of a method to test the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story</a:t>
            </a:r>
          </a:p>
          <a:p>
            <a:pPr lvl="1">
              <a:spcAft>
                <a:spcPts val="0"/>
              </a:spcAft>
            </a:pP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How to determine if the functionality is provided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/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Acceptance test helps to flesh out the details of the user story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Priority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– decided by the customer</a:t>
            </a:r>
          </a:p>
          <a:p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Story points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– estimated time to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implement expressed in relative units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Description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– one to three sentences describing the story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story components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1140053"/>
            <a:ext cx="8682404" cy="451181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Each story should add value to the customer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Customers write user stories (with help from developers if needed)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Stories need to be small enough that several can be completed per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iteration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Replace big stories with several smaller stories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Stories should be independent (as much as possible)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Stories must be testable – like any requirement, if it cannot be tested,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it’</a:t>
            </a:r>
            <a:r>
              <a:rPr lang="en-US" altLang="ja-JP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s </a:t>
            </a:r>
            <a:r>
              <a:rPr lang="en-US" altLang="ja-JP" sz="2800" dirty="0">
                <a:latin typeface="Gill Sans MT" charset="0"/>
                <a:ea typeface="ＭＳ Ｐゴシック" charset="0"/>
                <a:cs typeface="ＭＳ Ｐゴシック" charset="0"/>
              </a:rPr>
              <a:t>not a requirement</a:t>
            </a:r>
            <a:r>
              <a:rPr lang="en-US" altLang="ja-JP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!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Include non-functional requirements as User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tories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Criteria for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Stories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charset="0"/>
                <a:ea typeface="ＭＳ Ｐゴシック" charset="0"/>
                <a:cs typeface="ＭＳ Ｐゴシック" charset="0"/>
              </a:rPr>
              <a:t>INVEST in User </a:t>
            </a:r>
            <a:r>
              <a:rPr lang="en-US" dirty="0" smtClean="0">
                <a:latin typeface="Bookman Old Style" charset="0"/>
                <a:ea typeface="ＭＳ Ｐゴシック" charset="0"/>
                <a:cs typeface="ＭＳ Ｐゴシック" charset="0"/>
              </a:rPr>
              <a:t>Stories (Bill Wake)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567416"/>
              </p:ext>
            </p:extLst>
          </p:nvPr>
        </p:nvGraphicFramePr>
        <p:xfrm>
          <a:off x="-924772" y="1136010"/>
          <a:ext cx="11218303" cy="4726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72126" y="5892903"/>
            <a:ext cx="638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http://xp123.com/articles/invest-in-good-stories-and-smart-tasks/</a:t>
            </a:r>
          </a:p>
        </p:txBody>
      </p:sp>
    </p:spTree>
    <p:extLst>
      <p:ext uri="{BB962C8B-B14F-4D97-AF65-F5344CB8AC3E}">
        <p14:creationId xmlns:p14="http://schemas.microsoft.com/office/powerpoint/2010/main" val="7101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story layout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27013" y="1776866"/>
            <a:ext cx="4294950" cy="299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227013" y="2462666"/>
            <a:ext cx="4294950" cy="116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03213" y="1940934"/>
            <a:ext cx="1233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Title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227013" y="2984397"/>
            <a:ext cx="4294950" cy="116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H="1">
            <a:off x="2103120" y="2462665"/>
            <a:ext cx="7122" cy="521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flipH="1">
            <a:off x="2952206" y="2462664"/>
            <a:ext cx="590" cy="521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03213" y="2615067"/>
            <a:ext cx="1920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smtClean="0"/>
              <a:t>AcceptanceTest</a:t>
            </a:r>
            <a:endParaRPr lang="en-US" sz="1800" dirty="0"/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2110242" y="2615066"/>
            <a:ext cx="9465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Priority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3000205" y="2615066"/>
            <a:ext cx="15217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Story Points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1330157" y="3503340"/>
            <a:ext cx="17266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Description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227086" y="549991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smtClean="0"/>
              <a:t>3x5 </a:t>
            </a:r>
            <a:r>
              <a:rPr lang="en-US" sz="1800" dirty="0"/>
              <a:t>index card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702629" y="1784498"/>
            <a:ext cx="4290042" cy="29881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486450" y="1337168"/>
            <a:ext cx="1233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smtClean="0"/>
              <a:t>Front</a:t>
            </a:r>
            <a:endParaRPr lang="en-US" sz="1800" dirty="0"/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5583833" y="1337168"/>
            <a:ext cx="1233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dirty="0" smtClean="0"/>
              <a:t>Back</a:t>
            </a:r>
            <a:endParaRPr lang="en-US" sz="1800" dirty="0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4820215" y="2016350"/>
            <a:ext cx="388835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smtClean="0"/>
              <a:t>Elaboration of the User Story </a:t>
            </a:r>
          </a:p>
          <a:p>
            <a:pPr>
              <a:spcBef>
                <a:spcPct val="50000"/>
              </a:spcBef>
            </a:pPr>
            <a:r>
              <a:rPr lang="en-US" sz="1800" dirty="0" smtClean="0"/>
              <a:t>With additional details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story</a:t>
            </a:r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play song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6800" y="1981200"/>
            <a:ext cx="7391400" cy="3352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97457" y="5526930"/>
            <a:ext cx="434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1= high priority, 2 story points = 2 days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066800" y="2667000"/>
            <a:ext cx="739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276600" y="2133600"/>
            <a:ext cx="342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Title: </a:t>
            </a:r>
            <a:r>
              <a:rPr lang="en-US" sz="1800" dirty="0" smtClean="0">
                <a:solidFill>
                  <a:srgbClr val="000000"/>
                </a:solidFill>
              </a:rPr>
              <a:t>Play song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1066800" y="3200400"/>
            <a:ext cx="739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419600" y="2667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6248400" y="2667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143000" y="2819400"/>
            <a:ext cx="365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Acceptance Test: </a:t>
            </a:r>
            <a:r>
              <a:rPr lang="en-US" sz="1800" dirty="0" err="1" smtClean="0">
                <a:solidFill>
                  <a:srgbClr val="000000"/>
                </a:solidFill>
              </a:rPr>
              <a:t>playSong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495800" y="28194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Priority: </a:t>
            </a:r>
            <a:r>
              <a:rPr lang="en-US" sz="18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324600" y="28194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Story Points:</a:t>
            </a:r>
            <a:r>
              <a:rPr lang="en-US" sz="18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219200" y="3429000"/>
            <a:ext cx="7086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As 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user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 want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play a song </a:t>
            </a:r>
          </a:p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FF0000"/>
                </a:solidFill>
              </a:rPr>
              <a:t>so </a:t>
            </a:r>
            <a:r>
              <a:rPr lang="en-US" dirty="0">
                <a:solidFill>
                  <a:srgbClr val="FF0000"/>
                </a:solidFill>
              </a:rPr>
              <a:t>that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I can hear the song from beginning to end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1296807"/>
            <a:ext cx="8682404" cy="451181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Developers estimate how long each story will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take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Estimates are expressed in Story Points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Relative measure of effort 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Task</a:t>
            </a:r>
            <a:r>
              <a:rPr lang="en-US" sz="2400" baseline="-25000" dirty="0" smtClean="0">
                <a:latin typeface="Gill Sans MT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 requires twice as much effort as Task</a:t>
            </a:r>
            <a:r>
              <a:rPr lang="en-US" sz="2400" baseline="-25000" dirty="0" smtClean="0">
                <a:latin typeface="Gill Sans MT" charset="0"/>
                <a:ea typeface="ＭＳ Ｐゴシック" charset="0"/>
                <a:cs typeface="ＭＳ Ｐゴシック" charset="0"/>
              </a:rPr>
              <a:t>2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.g. developers can deliver 3 story points per day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But, how do they know how long a new story will take?</a:t>
            </a:r>
          </a:p>
          <a:p>
            <a:pPr marL="800100" lvl="1" indent="-342900">
              <a:lnSpc>
                <a:spcPct val="90000"/>
              </a:lnSpc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previous experience</a:t>
            </a:r>
          </a:p>
          <a:p>
            <a:pPr marL="800100" lvl="1" indent="-342900">
              <a:lnSpc>
                <a:spcPct val="90000"/>
              </a:lnSpc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similar stories on project</a:t>
            </a:r>
          </a:p>
          <a:p>
            <a:pPr marL="800100" lvl="1" indent="-342900">
              <a:lnSpc>
                <a:spcPct val="90000"/>
              </a:lnSpc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 a consensus process to compare estimates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Estimating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time </a:t>
            </a:r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for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stories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502" y="1957479"/>
            <a:ext cx="2063124" cy="12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74881"/>
            <a:ext cx="8682404" cy="4511810"/>
          </a:xfrm>
        </p:spPr>
        <p:txBody>
          <a:bodyPr/>
          <a:lstStyle/>
          <a:p>
            <a:r>
              <a:rPr lang="en-US" sz="2400" b="1" dirty="0" smtClean="0">
                <a:latin typeface="Gill Sans MT" charset="0"/>
                <a:ea typeface="ＭＳ Ｐゴシック" charset="0"/>
                <a:cs typeface="ＭＳ Ｐゴシック" charset="0"/>
              </a:rPr>
              <a:t>Goal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: estimate relative effor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t for each user story</a:t>
            </a:r>
          </a:p>
          <a:p>
            <a:r>
              <a:rPr lang="en-US" sz="2400" b="1" dirty="0" smtClean="0">
                <a:latin typeface="Gill Sans MT" charset="0"/>
                <a:ea typeface="ＭＳ Ｐゴシック" charset="0"/>
                <a:cs typeface="ＭＳ Ｐゴシック" charset="0"/>
              </a:rPr>
              <a:t>Participants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/>
            <a:r>
              <a:rPr lang="en-US" sz="2200" b="1" dirty="0" smtClean="0">
                <a:latin typeface="Gill Sans MT" charset="0"/>
                <a:ea typeface="ＭＳ Ｐゴシック" charset="0"/>
                <a:cs typeface="ＭＳ Ｐゴシック" charset="0"/>
              </a:rPr>
              <a:t>Developers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 estimate effort</a:t>
            </a:r>
          </a:p>
          <a:p>
            <a:pPr lvl="1"/>
            <a:r>
              <a:rPr lang="en-US" sz="2200" b="1" dirty="0" smtClean="0">
                <a:latin typeface="Gill Sans MT" charset="0"/>
                <a:ea typeface="ＭＳ Ｐゴシック" charset="0"/>
                <a:cs typeface="ＭＳ Ｐゴシック" charset="0"/>
              </a:rPr>
              <a:t>Scrum Master 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optimizes the process</a:t>
            </a:r>
          </a:p>
          <a:p>
            <a:pPr lvl="1"/>
            <a:r>
              <a:rPr lang="en-US" sz="2200" b="1" dirty="0" smtClean="0">
                <a:latin typeface="Gill Sans MT" charset="0"/>
                <a:ea typeface="ＭＳ Ｐゴシック" charset="0"/>
                <a:cs typeface="ＭＳ Ｐゴシック" charset="0"/>
              </a:rPr>
              <a:t>Product owner 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answers questions </a:t>
            </a:r>
          </a:p>
          <a:p>
            <a:r>
              <a:rPr lang="en-US" sz="2400" b="1" dirty="0" smtClean="0">
                <a:latin typeface="Gill Sans MT" charset="0"/>
                <a:ea typeface="ＭＳ Ｐゴシック" charset="0"/>
                <a:cs typeface="ＭＳ Ｐゴシック" charset="0"/>
              </a:rPr>
              <a:t>Process:</a:t>
            </a:r>
          </a:p>
          <a:p>
            <a:pPr lvl="1"/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For each user story:</a:t>
            </a:r>
          </a:p>
          <a:p>
            <a:pPr lvl="2"/>
            <a:r>
              <a:rPr lang="en-US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Describe the user story</a:t>
            </a:r>
          </a:p>
          <a:p>
            <a:pPr lvl="2"/>
            <a:r>
              <a:rPr lang="en-US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Each developer assigns effort</a:t>
            </a:r>
          </a:p>
          <a:p>
            <a:pPr lvl="2"/>
            <a:r>
              <a:rPr lang="en-US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Continue until consensus 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002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Planning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poker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46" y="3637087"/>
            <a:ext cx="4385080" cy="23651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09136" y="6002268"/>
            <a:ext cx="6890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=UJ-</a:t>
            </a:r>
            <a:r>
              <a:rPr lang="en-US" dirty="0" err="1"/>
              <a:t>NnDficnE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74881"/>
            <a:ext cx="8682404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Consensus process similar to Wideband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Delphi (Boehm)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731838" lvl="1" indent="-457200">
              <a:buFont typeface="Bookman Old Style" charset="0"/>
              <a:buAutoNum type="arabicPeriod"/>
            </a:pPr>
            <a:r>
              <a:rPr lang="en-US" sz="2000" dirty="0">
                <a:latin typeface="Gill Sans MT" charset="0"/>
                <a:ea typeface="ＭＳ Ｐゴシック" charset="0"/>
              </a:rPr>
              <a:t>Each expert provides an </a:t>
            </a:r>
            <a:r>
              <a:rPr lang="en-US" sz="2000" dirty="0" smtClean="0">
                <a:latin typeface="Gill Sans MT" charset="0"/>
                <a:ea typeface="ＭＳ Ｐゴシック" charset="0"/>
              </a:rPr>
              <a:t>estimate simultaneously</a:t>
            </a:r>
            <a:endParaRPr lang="en-US" sz="2000" dirty="0">
              <a:latin typeface="Gill Sans MT" charset="0"/>
              <a:ea typeface="ＭＳ Ｐゴシック" charset="0"/>
            </a:endParaRPr>
          </a:p>
          <a:p>
            <a:pPr marL="731838" lvl="1" indent="-457200">
              <a:buFont typeface="Bookman Old Style" charset="0"/>
              <a:buAutoNum type="arabicPeriod"/>
            </a:pPr>
            <a:r>
              <a:rPr lang="en-US" sz="2000" dirty="0">
                <a:latin typeface="Gill Sans MT" charset="0"/>
                <a:ea typeface="ＭＳ Ｐゴシック" charset="0"/>
              </a:rPr>
              <a:t>All estimates are shared, perhaps with explanations</a:t>
            </a:r>
          </a:p>
          <a:p>
            <a:pPr marL="731838" lvl="1" indent="-457200">
              <a:buFont typeface="Bookman Old Style" charset="0"/>
              <a:buAutoNum type="arabicPeriod"/>
            </a:pPr>
            <a:r>
              <a:rPr lang="en-US" sz="2000" dirty="0">
                <a:latin typeface="Gill Sans MT" charset="0"/>
                <a:ea typeface="ＭＳ Ｐゴシック" charset="0"/>
              </a:rPr>
              <a:t>Continue until consensus reached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Planning Poker uses special playing cards to simplify estimating, and to encourage reasonable estimates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Planning </a:t>
            </a:r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poker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77" y="3886200"/>
            <a:ext cx="3289300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707" y="2996815"/>
            <a:ext cx="2349135" cy="194195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User Stories come from XP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Small teams with engaged customers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What can go wrong?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Lack of look-ahead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Lack of context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Lack of completeness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Limitations of User Stories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5283" y="5449669"/>
            <a:ext cx="8478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</a:t>
            </a:r>
            <a:r>
              <a:rPr lang="en-US" sz="1600" dirty="0" err="1"/>
              <a:t>proquest.safaribooksonline.com</a:t>
            </a:r>
            <a:r>
              <a:rPr lang="en-US" sz="1600" dirty="0"/>
              <a:t>/book/software-engineering-and-development/agile-development/0321482751</a:t>
            </a:r>
          </a:p>
        </p:txBody>
      </p:sp>
    </p:spTree>
    <p:extLst>
      <p:ext uri="{BB962C8B-B14F-4D97-AF65-F5344CB8AC3E}">
        <p14:creationId xmlns:p14="http://schemas.microsoft.com/office/powerpoint/2010/main" val="425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Lack of look-ahead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Developers need quick responses from customers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What if the appropriate customer isn’t available when needed?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Anticipate that the answers may not be readily available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Developers need to plan far enough ahead to allow time for answers</a:t>
            </a:r>
          </a:p>
          <a:p>
            <a:pPr lvl="1">
              <a:lnSpc>
                <a:spcPct val="90000"/>
              </a:lnSpc>
            </a:pPr>
            <a:endParaRPr lang="en-US" sz="2200" dirty="0" smtClean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Story Limits and Solutions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3997233"/>
            <a:ext cx="2159048" cy="17848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043" y="5668201"/>
            <a:ext cx="8478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</a:t>
            </a:r>
            <a:r>
              <a:rPr lang="en-US" sz="1600" dirty="0" err="1"/>
              <a:t>proquest.safaribooksonline.com</a:t>
            </a:r>
            <a:r>
              <a:rPr lang="en-US" sz="1600" dirty="0"/>
              <a:t>/book/software-engineering-and-development/agile-development/0321482751</a:t>
            </a:r>
          </a:p>
        </p:txBody>
      </p:sp>
    </p:spTree>
    <p:extLst>
      <p:ext uri="{BB962C8B-B14F-4D97-AF65-F5344CB8AC3E}">
        <p14:creationId xmlns:p14="http://schemas.microsoft.com/office/powerpoint/2010/main" val="69199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219421"/>
            <a:ext cx="8916987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Dysfunctional teams</a:t>
            </a:r>
          </a:p>
          <a:p>
            <a:pPr lvl="1"/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</a:rPr>
              <a:t>Fail to self organize</a:t>
            </a:r>
          </a:p>
          <a:p>
            <a:pPr lvl="1"/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</a:rPr>
              <a:t>	“Tell me what to do</a:t>
            </a:r>
            <a:r>
              <a:rPr lang="mr-IN" sz="2600" dirty="0" smtClean="0">
                <a:latin typeface="Gill Sans MT" charset="0"/>
                <a:ea typeface="Gill Sans MT" charset="0"/>
                <a:cs typeface="Gill Sans MT" charset="0"/>
              </a:rPr>
              <a:t>…</a:t>
            </a:r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</a:rPr>
              <a:t>”</a:t>
            </a:r>
          </a:p>
          <a:p>
            <a:pPr lvl="1"/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</a:rPr>
              <a:t>Hostility to members</a:t>
            </a:r>
          </a:p>
          <a:p>
            <a:pPr lvl="2"/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“That’s not my job</a:t>
            </a:r>
            <a:r>
              <a:rPr lang="mr-IN" sz="2400" dirty="0" smtClean="0">
                <a:latin typeface="Gill Sans MT" charset="0"/>
                <a:ea typeface="Gill Sans MT" charset="0"/>
                <a:cs typeface="Gill Sans MT" charset="0"/>
              </a:rPr>
              <a:t>…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”</a:t>
            </a:r>
          </a:p>
          <a:p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Inability to adapt to change</a:t>
            </a:r>
          </a:p>
          <a:p>
            <a:pPr lvl="1"/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</a:rPr>
              <a:t>Losing private offices is hard</a:t>
            </a:r>
            <a:endParaRPr lang="en-US" sz="26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Lacking commitment</a:t>
            </a: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go wrong with the team?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354" y="1859934"/>
            <a:ext cx="2973323" cy="29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Lack of context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User Stories are expressed in simple, concise statements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What if the statement is </a:t>
            </a: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terse/too </a:t>
            </a: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concise?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Group together related User Stories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Provide relevant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Story Limits and Solutions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6" y="3140506"/>
            <a:ext cx="2349135" cy="19419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5283" y="5677777"/>
            <a:ext cx="8478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</a:t>
            </a:r>
            <a:r>
              <a:rPr lang="en-US" sz="1600" dirty="0" err="1"/>
              <a:t>proquest.safaribooksonline.com</a:t>
            </a:r>
            <a:r>
              <a:rPr lang="en-US" sz="1600" dirty="0"/>
              <a:t>/book/software-engineering-and-development/agile-development/0321482751</a:t>
            </a:r>
          </a:p>
        </p:txBody>
      </p:sp>
    </p:spTree>
    <p:extLst>
      <p:ext uri="{BB962C8B-B14F-4D97-AF65-F5344CB8AC3E}">
        <p14:creationId xmlns:p14="http://schemas.microsoft.com/office/powerpoint/2010/main" val="770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819" y="4049485"/>
            <a:ext cx="2095839" cy="173256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Lack of completeness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Gaps may arise as the user stories and product evolve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Continue to add User Stories as the project evolves</a:t>
            </a:r>
          </a:p>
          <a:p>
            <a:pPr lvl="1">
              <a:lnSpc>
                <a:spcPct val="90000"/>
              </a:lnSpc>
            </a:pP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Bookman Old Style" charset="0"/>
                <a:ea typeface="ＭＳ Ｐゴシック" charset="0"/>
                <a:cs typeface="ＭＳ Ｐゴシック" charset="0"/>
              </a:rPr>
              <a:t>User Story Limits and Solutions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5283" y="5677777"/>
            <a:ext cx="8478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</a:t>
            </a:r>
            <a:r>
              <a:rPr lang="en-US" sz="1600" dirty="0" err="1"/>
              <a:t>proquest.safaribooksonline.com</a:t>
            </a:r>
            <a:r>
              <a:rPr lang="en-US" sz="1600" dirty="0"/>
              <a:t>/book/software-engineering-and-development/agile-development/0321482751</a:t>
            </a:r>
          </a:p>
        </p:txBody>
      </p:sp>
    </p:spTree>
    <p:extLst>
      <p:ext uri="{BB962C8B-B14F-4D97-AF65-F5344CB8AC3E}">
        <p14:creationId xmlns:p14="http://schemas.microsoft.com/office/powerpoint/2010/main" val="17662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70236"/>
            <a:ext cx="8666614" cy="451181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User Stories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are more flexible and easier to write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Ideal for small </a:t>
            </a: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projects: </a:t>
            </a:r>
            <a:endParaRPr lang="en-US" sz="26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where a dedicated customer responds to questions 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here a small team can deliver the entire solution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Use Cases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are more rigorous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May be better for larger </a:t>
            </a: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projects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Where risks are higher</a:t>
            </a:r>
            <a:endParaRPr lang="en-US" sz="26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endParaRPr lang="en-US" sz="26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charset="0"/>
                <a:ea typeface="ＭＳ Ｐゴシック" charset="0"/>
                <a:cs typeface="ＭＳ Ｐゴシック" charset="0"/>
              </a:rPr>
              <a:t>When to use which?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5283" y="5677777"/>
            <a:ext cx="8478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</a:t>
            </a:r>
            <a:r>
              <a:rPr lang="en-US" sz="1600" dirty="0" err="1"/>
              <a:t>proquest.safaribooksonline.com</a:t>
            </a:r>
            <a:r>
              <a:rPr lang="en-US" sz="1600" dirty="0"/>
              <a:t>/book/software-engineering-and-development/agile-development/0321482751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94" y="3052869"/>
            <a:ext cx="2624908" cy="26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478" y="301658"/>
            <a:ext cx="7923694" cy="1143000"/>
          </a:xfrm>
        </p:spPr>
        <p:txBody>
          <a:bodyPr/>
          <a:lstStyle/>
          <a:p>
            <a:r>
              <a:rPr lang="en-US" dirty="0" smtClean="0"/>
              <a:t>Role of 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6387" y="1122676"/>
          <a:ext cx="7837716" cy="46811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18858"/>
                <a:gridCol w="3918858"/>
              </a:tblGrid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 Driven Cultures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Agile</a:t>
                      </a:r>
                      <a:r>
                        <a:rPr lang="en-US" sz="2400" baseline="0" dirty="0" smtClean="0"/>
                        <a:t> Cultures</a:t>
                      </a:r>
                      <a:endParaRPr lang="en-US" sz="2400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Define</a:t>
                      </a:r>
                      <a:r>
                        <a:rPr lang="en-US" sz="2400" baseline="0" dirty="0" smtClean="0"/>
                        <a:t> solutions to be implemented by the team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Asking questions while</a:t>
                      </a:r>
                      <a:r>
                        <a:rPr lang="en-US" sz="2400" baseline="0" dirty="0" smtClean="0"/>
                        <a:t> allowing the team to create the solution</a:t>
                      </a:r>
                      <a:endParaRPr lang="en-US" sz="2400" dirty="0"/>
                    </a:p>
                  </a:txBody>
                  <a:tcPr anchor="ctr"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Define roles and responsibilities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Help</a:t>
                      </a:r>
                      <a:r>
                        <a:rPr lang="en-US" sz="2400" baseline="0" dirty="0" smtClean="0"/>
                        <a:t> team to self organize</a:t>
                      </a:r>
                      <a:endParaRPr lang="en-US" sz="2400" dirty="0"/>
                    </a:p>
                  </a:txBody>
                  <a:tcPr anchor="ctr"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Leading the effort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Enabling the team while</a:t>
                      </a:r>
                    </a:p>
                    <a:p>
                      <a:pPr algn="ctr"/>
                      <a:r>
                        <a:rPr lang="en-US" sz="2400" dirty="0" smtClean="0"/>
                        <a:t>clearing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roadblocks</a:t>
                      </a:r>
                      <a:r>
                        <a:rPr lang="en-US" sz="2400" baseline="0" dirty="0" smtClean="0"/>
                        <a:t> to success</a:t>
                      </a:r>
                      <a:endParaRPr lang="en-US" sz="2400" dirty="0"/>
                    </a:p>
                  </a:txBody>
                  <a:tcPr anchor="ctr"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Command and Control of the</a:t>
                      </a:r>
                      <a:r>
                        <a:rPr lang="en-US" sz="2400" baseline="0" dirty="0" smtClean="0"/>
                        <a:t> team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Trusting the team</a:t>
                      </a:r>
                      <a:endParaRPr lang="en-US" sz="2400" dirty="0"/>
                    </a:p>
                  </a:txBody>
                  <a:tcPr anchor="ctr"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Manager owns the problem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Team</a:t>
                      </a:r>
                      <a:r>
                        <a:rPr lang="en-US" sz="2400" baseline="0" dirty="0" smtClean="0"/>
                        <a:t> owns the problem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17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478" y="301658"/>
            <a:ext cx="7923694" cy="1143000"/>
          </a:xfrm>
        </p:spPr>
        <p:txBody>
          <a:bodyPr/>
          <a:lstStyle/>
          <a:p>
            <a:r>
              <a:rPr lang="en-US" dirty="0" smtClean="0"/>
              <a:t>Role of executives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42545"/>
              </p:ext>
            </p:extLst>
          </p:nvPr>
        </p:nvGraphicFramePr>
        <p:xfrm>
          <a:off x="496387" y="1463343"/>
          <a:ext cx="7837716" cy="30351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18858"/>
                <a:gridCol w="3918858"/>
              </a:tblGrid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 Driven Cultures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Agile</a:t>
                      </a:r>
                      <a:r>
                        <a:rPr lang="en-US" sz="2400" baseline="0" dirty="0" smtClean="0"/>
                        <a:t> Cultures</a:t>
                      </a:r>
                      <a:endParaRPr lang="en-US" sz="2400" dirty="0"/>
                    </a:p>
                  </a:txBody>
                  <a:tcPr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Clear, unchanging</a:t>
                      </a:r>
                      <a:r>
                        <a:rPr lang="en-US" sz="2400" baseline="0" dirty="0" smtClean="0"/>
                        <a:t> direction defined early in the process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Embrace changes</a:t>
                      </a:r>
                      <a:endParaRPr lang="en-US" sz="2400" dirty="0"/>
                    </a:p>
                  </a:txBody>
                  <a:tcPr anchor="ctr"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Manage</a:t>
                      </a:r>
                      <a:r>
                        <a:rPr lang="en-US" sz="2400" baseline="0" dirty="0" smtClean="0"/>
                        <a:t> by business case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Rapid</a:t>
                      </a:r>
                      <a:r>
                        <a:rPr lang="en-US" sz="2400" baseline="0" dirty="0" smtClean="0"/>
                        <a:t> delivery and inspection</a:t>
                      </a:r>
                      <a:endParaRPr lang="en-US" sz="2400" dirty="0"/>
                    </a:p>
                  </a:txBody>
                  <a:tcPr anchor="ctr"/>
                </a:tc>
              </a:tr>
              <a:tr h="5117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Attempt to understand entire problem</a:t>
                      </a:r>
                      <a:r>
                        <a:rPr lang="en-US" sz="2400" baseline="0" dirty="0" smtClean="0"/>
                        <a:t> and outcome in advance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Quick</a:t>
                      </a:r>
                      <a:r>
                        <a:rPr lang="en-US" sz="2400" baseline="0" dirty="0" smtClean="0"/>
                        <a:t> p</a:t>
                      </a:r>
                      <a:r>
                        <a:rPr lang="en-US" sz="2400" dirty="0" smtClean="0"/>
                        <a:t>rototype solutions to understand impact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6022" y="5113800"/>
            <a:ext cx="418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Where would you rather work?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233" y="4698383"/>
            <a:ext cx="2255407" cy="129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422" y="1031966"/>
            <a:ext cx="2024447" cy="178961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323000"/>
            <a:ext cx="868185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Not all teams successfully transition to Agile Methods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Failure may be attributed to:</a:t>
            </a:r>
          </a:p>
          <a:p>
            <a:pPr lvl="1">
              <a:spcAft>
                <a:spcPts val="600"/>
              </a:spcAft>
            </a:pP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Lack of clarity across the team</a:t>
            </a:r>
          </a:p>
          <a:p>
            <a:pPr lvl="1">
              <a:spcAft>
                <a:spcPts val="600"/>
              </a:spcAft>
            </a:pP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Using only the worst of Waterfall and Agile together: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Forcing frequent short deliverables without the Agile advantages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Inadequate training or support for Agile Methods</a:t>
            </a:r>
          </a:p>
          <a:p>
            <a:pPr lvl="1">
              <a:spcAft>
                <a:spcPts val="600"/>
              </a:spcAft>
            </a:pP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		Yesterday: product manager; today: scrum master</a:t>
            </a:r>
            <a:endParaRPr lang="en-US" sz="22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Failing to use automated testing and/or continuous integration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Continuing to plan everything in advance and not allowing change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Failing to change employee performance metrics 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Failing to inspect and adapt </a:t>
            </a:r>
            <a:r>
              <a:rPr lang="mr-IN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 Andy Hunt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57328"/>
          </a:xfrm>
        </p:spPr>
        <p:txBody>
          <a:bodyPr/>
          <a:lstStyle/>
          <a:p>
            <a:r>
              <a:rPr lang="en-US" dirty="0" smtClean="0"/>
              <a:t>Agile doesn’t work for everyone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11" y="1249964"/>
            <a:ext cx="6505303" cy="48503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57328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6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70545</TotalTime>
  <Words>1845</Words>
  <Application>Microsoft Macintosh PowerPoint</Application>
  <PresentationFormat>On-screen Show (4:3)</PresentationFormat>
  <Paragraphs>380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43</vt:i4>
      </vt:variant>
    </vt:vector>
  </HeadingPairs>
  <TitlesOfParts>
    <vt:vector size="61" baseType="lpstr">
      <vt:lpstr>Bauhaus 93</vt:lpstr>
      <vt:lpstr>Bookman Old Style</vt:lpstr>
      <vt:lpstr>Calibri</vt:lpstr>
      <vt:lpstr>Century Gothic</vt:lpstr>
      <vt:lpstr>Gill Sans MT</vt:lpstr>
      <vt:lpstr>ＭＳ Ｐゴシック</vt:lpstr>
      <vt:lpstr>Tahoma</vt:lpstr>
      <vt:lpstr>Times New Roman</vt:lpstr>
      <vt:lpstr>Arial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Today’s topics</vt:lpstr>
      <vt:lpstr>Corporate Culture </vt:lpstr>
      <vt:lpstr>What can go wrong with the team?</vt:lpstr>
      <vt:lpstr>Role of managers</vt:lpstr>
      <vt:lpstr>Role of executives</vt:lpstr>
      <vt:lpstr>Agile doesn’t work for everyone…</vt:lpstr>
      <vt:lpstr>Conclusions</vt:lpstr>
      <vt:lpstr>PowerPoint Presentation</vt:lpstr>
      <vt:lpstr>Gathering requirements</vt:lpstr>
      <vt:lpstr>Plan driven requirements </vt:lpstr>
      <vt:lpstr>Business Requirements Document (BRD)</vt:lpstr>
      <vt:lpstr>Example domain</vt:lpstr>
      <vt:lpstr>Use cases</vt:lpstr>
      <vt:lpstr>Use case method</vt:lpstr>
      <vt:lpstr>1. Identify the actors</vt:lpstr>
      <vt:lpstr>2. Identify the use cases</vt:lpstr>
      <vt:lpstr>2. MSS: Identify the use cases </vt:lpstr>
      <vt:lpstr>3. Identify Actor/Use Case Relationships in a Use Case Diagram</vt:lpstr>
      <vt:lpstr>4. Outline Scenarios</vt:lpstr>
      <vt:lpstr>Use case template</vt:lpstr>
      <vt:lpstr>MSS play song example</vt:lpstr>
      <vt:lpstr>Play song use case 1 of 3</vt:lpstr>
      <vt:lpstr>Play song use case 2 of 3</vt:lpstr>
      <vt:lpstr>Play song use case 3 of 3</vt:lpstr>
      <vt:lpstr>Use Case Summary</vt:lpstr>
      <vt:lpstr>User Stories: Agile Approach</vt:lpstr>
      <vt:lpstr>3 C’s of User Stories</vt:lpstr>
      <vt:lpstr>Developers help to elaborate  user stories</vt:lpstr>
      <vt:lpstr>User story components</vt:lpstr>
      <vt:lpstr>Criteria for User Stories</vt:lpstr>
      <vt:lpstr>INVEST in User Stories (Bill Wake)</vt:lpstr>
      <vt:lpstr>User story layout</vt:lpstr>
      <vt:lpstr>User story: play song</vt:lpstr>
      <vt:lpstr>Estimating time for user stories</vt:lpstr>
      <vt:lpstr>Planning poker</vt:lpstr>
      <vt:lpstr>Planning poker</vt:lpstr>
      <vt:lpstr>Limitations of User Stories</vt:lpstr>
      <vt:lpstr>User Story Limits and Solutions</vt:lpstr>
      <vt:lpstr>User Story Limits and Solutions</vt:lpstr>
      <vt:lpstr>User Story Limits and Solutions</vt:lpstr>
      <vt:lpstr>When to use which?</vt:lpstr>
      <vt:lpstr>Questions?</vt:lpstr>
    </vt:vector>
  </TitlesOfParts>
  <Company>Stevens Institute of Technology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JIm Rowland</cp:lastModifiedBy>
  <cp:revision>1109</cp:revision>
  <cp:lastPrinted>2014-07-29T20:42:09Z</cp:lastPrinted>
  <dcterms:created xsi:type="dcterms:W3CDTF">2013-11-01T14:42:31Z</dcterms:created>
  <dcterms:modified xsi:type="dcterms:W3CDTF">2017-05-16T12:21:44Z</dcterms:modified>
</cp:coreProperties>
</file>